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2" r:id="rId3"/>
    <p:sldMasterId id="2147483666" r:id="rId4"/>
  </p:sldMasterIdLst>
  <p:handoutMasterIdLst>
    <p:handoutMasterId r:id="rId17"/>
  </p:handoutMasterIdLst>
  <p:sldIdLst>
    <p:sldId id="256" r:id="rId5"/>
    <p:sldId id="258" r:id="rId6"/>
    <p:sldId id="326" r:id="rId7"/>
    <p:sldId id="327" r:id="rId8"/>
    <p:sldId id="328" r:id="rId9"/>
    <p:sldId id="316" r:id="rId10"/>
    <p:sldId id="329" r:id="rId11"/>
    <p:sldId id="330" r:id="rId12"/>
    <p:sldId id="317" r:id="rId13"/>
    <p:sldId id="331" r:id="rId14"/>
    <p:sldId id="319" r:id="rId15"/>
    <p:sldId id="32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6" autoAdjust="0"/>
    <p:restoredTop sz="94660"/>
  </p:normalViewPr>
  <p:slideViewPr>
    <p:cSldViewPr>
      <p:cViewPr varScale="1">
        <p:scale>
          <a:sx n="96" d="100"/>
          <a:sy n="96" d="100"/>
        </p:scale>
        <p:origin x="156" y="84"/>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187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1607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423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151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371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244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8586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78B15-197B-4BCA-9E8D-486E981C792F}" type="datetimeFigureOut">
              <a:rPr lang="en-CA" smtClean="0"/>
              <a:t>15/11/2016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760EC-57F0-4A79-8F61-ED9115704460}"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904628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B558E-E312-4888-915B-44BBEE595F48}" type="datetimeFigureOut">
              <a:rPr lang="en-CA" smtClean="0"/>
              <a:t>15/11/2016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7D4AF-3251-4176-B2ED-352AF1798B7D}"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56785"/>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4665E-117C-4EA6-9534-2AD522AF7604}" type="datetimeFigureOut">
              <a:rPr lang="en-CA" smtClean="0"/>
              <a:t>15/11/2016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239F0-0234-4DB9-8BB5-B635F5AB68B7}"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180055"/>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17780-D5E8-400A-9CAB-09DD299C46AC}" type="datetimeFigureOut">
              <a:rPr lang="en-CA" smtClean="0"/>
              <a:t>15/11/2016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C6EB-D90A-4C0B-B2AA-E1EBB1566D11}" type="slidenum">
              <a:rPr lang="en-CA" smtClean="0"/>
              <a:t>‹#›</a:t>
            </a:fld>
            <a:endParaRPr lang="en-CA"/>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5428944"/>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www.worldmapper.org/display.php?selected=322"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57841" y="2492896"/>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b="1" spc="-150" dirty="0"/>
              <a:t>Our Ecological Footprint </a:t>
            </a:r>
          </a:p>
        </p:txBody>
      </p:sp>
      <p:sp>
        <p:nvSpPr>
          <p:cNvPr id="3" name="Title 1"/>
          <p:cNvSpPr txBox="1">
            <a:spLocks/>
          </p:cNvSpPr>
          <p:nvPr/>
        </p:nvSpPr>
        <p:spPr>
          <a:xfrm>
            <a:off x="1043608" y="2852936"/>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3200" dirty="0"/>
          </a:p>
        </p:txBody>
      </p:sp>
    </p:spTree>
    <p:extLst>
      <p:ext uri="{BB962C8B-B14F-4D97-AF65-F5344CB8AC3E}">
        <p14:creationId xmlns:p14="http://schemas.microsoft.com/office/powerpoint/2010/main" val="394768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340768"/>
            <a:ext cx="7732478"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b="1" spc="-150" dirty="0">
                <a:solidFill>
                  <a:srgbClr val="000000"/>
                </a:solidFill>
              </a:rPr>
              <a:t>soccer field = ~2 acres (~0.8 ha) </a:t>
            </a:r>
          </a:p>
        </p:txBody>
      </p:sp>
      <p:sp>
        <p:nvSpPr>
          <p:cNvPr id="6" name="Title 1"/>
          <p:cNvSpPr txBox="1">
            <a:spLocks/>
          </p:cNvSpPr>
          <p:nvPr/>
        </p:nvSpPr>
        <p:spPr>
          <a:xfrm>
            <a:off x="611560" y="1844824"/>
            <a:ext cx="8092518"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a:solidFill>
                  <a:srgbClr val="000000"/>
                </a:solidFill>
              </a:rPr>
              <a:t>Canadian average footprint = 7 </a:t>
            </a:r>
            <a:r>
              <a:rPr lang="en-CA" sz="2800" spc="-150" dirty="0" err="1">
                <a:solidFill>
                  <a:srgbClr val="000000"/>
                </a:solidFill>
              </a:rPr>
              <a:t>gha</a:t>
            </a:r>
            <a:r>
              <a:rPr lang="en-CA" sz="2800" spc="-150" dirty="0">
                <a:solidFill>
                  <a:srgbClr val="000000"/>
                </a:solidFill>
              </a:rPr>
              <a:t> (~9 soccer fields worth of biological capacity)</a:t>
            </a:r>
          </a:p>
          <a:p>
            <a:pPr algn="l">
              <a:lnSpc>
                <a:spcPts val="3200"/>
              </a:lnSpc>
            </a:pPr>
            <a:endParaRPr lang="en-CA" sz="2800" spc="-150" dirty="0">
              <a:solidFill>
                <a:srgbClr val="000000"/>
              </a:solidFill>
            </a:endParaRPr>
          </a:p>
        </p:txBody>
      </p:sp>
      <p:pic>
        <p:nvPicPr>
          <p:cNvPr id="5" name="Picture 4" descr="https://www.photospin.com/content/photos/full/701_34557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1110" y="2956004"/>
            <a:ext cx="1050452" cy="15780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photospin.com/content/photos/full/701_34557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894" y="2953349"/>
            <a:ext cx="1047651" cy="15737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www.photospin.com/content/photos/full/701_34557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022" y="2973781"/>
            <a:ext cx="1069200" cy="16061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www.photospin.com/content/photos/full/701_34557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0125" y="2965995"/>
            <a:ext cx="1073153" cy="1612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www.photospin.com/content/photos/full/701_345579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7294" y="2952476"/>
            <a:ext cx="1063191" cy="15971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www.photospin.com/content/photos/full/701_345579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9313" y="4387047"/>
            <a:ext cx="1076093" cy="16165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www.photospin.com/content/photos/full/701_345579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647" y="4410619"/>
            <a:ext cx="1060402" cy="15929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www.photospin.com/content/photos/full/701_345579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032" y="4428339"/>
            <a:ext cx="1060402" cy="15929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s://www.photospin.com/content/photos/full/701_345579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3675" y="4432551"/>
            <a:ext cx="1057598" cy="158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662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1340768"/>
            <a:ext cx="7300430"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The Ecological Footprint – World Map</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754005" cy="3816424"/>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4"/>
          <p:cNvSpPr txBox="1"/>
          <p:nvPr/>
        </p:nvSpPr>
        <p:spPr>
          <a:xfrm>
            <a:off x="6012160" y="2319263"/>
            <a:ext cx="129614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400" dirty="0" smtClean="0">
                <a:solidFill>
                  <a:srgbClr val="000000"/>
                </a:solidFill>
                <a:latin typeface="Arial Black" pitchFamily="34" charset="0"/>
              </a:rPr>
              <a:t>1.34 B</a:t>
            </a:r>
            <a:endParaRPr lang="en-CA" sz="2400" dirty="0">
              <a:solidFill>
                <a:srgbClr val="000000"/>
              </a:solidFill>
              <a:latin typeface="Arial Black" pitchFamily="34" charset="0"/>
            </a:endParaRPr>
          </a:p>
        </p:txBody>
      </p:sp>
      <p:sp>
        <p:nvSpPr>
          <p:cNvPr id="8" name="TextBox 5"/>
          <p:cNvSpPr txBox="1"/>
          <p:nvPr/>
        </p:nvSpPr>
        <p:spPr>
          <a:xfrm>
            <a:off x="1835696" y="2414462"/>
            <a:ext cx="129614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400" dirty="0" smtClean="0">
                <a:solidFill>
                  <a:srgbClr val="000000"/>
                </a:solidFill>
                <a:latin typeface="Arial Black" pitchFamily="34" charset="0"/>
              </a:rPr>
              <a:t>309 M</a:t>
            </a:r>
            <a:endParaRPr lang="en-CA" sz="2400" dirty="0">
              <a:solidFill>
                <a:srgbClr val="000000"/>
              </a:solidFill>
              <a:latin typeface="Arial Black" pitchFamily="34" charset="0"/>
            </a:endParaRPr>
          </a:p>
        </p:txBody>
      </p:sp>
      <p:sp>
        <p:nvSpPr>
          <p:cNvPr id="2" name="Rectangle 1"/>
          <p:cNvSpPr/>
          <p:nvPr/>
        </p:nvSpPr>
        <p:spPr>
          <a:xfrm>
            <a:off x="539552" y="5888305"/>
            <a:ext cx="7632848" cy="276999"/>
          </a:xfrm>
          <a:prstGeom prst="rect">
            <a:avLst/>
          </a:prstGeom>
        </p:spPr>
        <p:txBody>
          <a:bodyPr wrap="square">
            <a:spAutoFit/>
          </a:bodyPr>
          <a:lstStyle/>
          <a:p>
            <a:r>
              <a:rPr lang="en-CA" sz="1200" dirty="0" smtClean="0">
                <a:solidFill>
                  <a:srgbClr val="000000"/>
                </a:solidFill>
                <a:hlinkClick r:id="rId3"/>
              </a:rPr>
              <a:t>S</a:t>
            </a:r>
            <a:r>
              <a:rPr lang="en-CA" sz="1200" dirty="0" smtClean="0">
                <a:solidFill>
                  <a:srgbClr val="000000"/>
                </a:solidFill>
              </a:rPr>
              <a:t>ource: </a:t>
            </a:r>
            <a:r>
              <a:rPr lang="en-CA" sz="1200" dirty="0" smtClean="0">
                <a:solidFill>
                  <a:srgbClr val="000000"/>
                </a:solidFill>
                <a:hlinkClick r:id="rId3"/>
              </a:rPr>
              <a:t>http</a:t>
            </a:r>
            <a:r>
              <a:rPr lang="en-CA" sz="1200" dirty="0">
                <a:solidFill>
                  <a:srgbClr val="000000"/>
                </a:solidFill>
                <a:hlinkClick r:id="rId3"/>
              </a:rPr>
              <a:t>://www.worldmapper.org/display.php?selected=322</a:t>
            </a:r>
            <a:r>
              <a:rPr lang="en-CA" sz="1200" dirty="0">
                <a:solidFill>
                  <a:srgbClr val="000000"/>
                </a:solidFill>
              </a:rPr>
              <a:t> </a:t>
            </a:r>
          </a:p>
        </p:txBody>
      </p:sp>
    </p:spTree>
    <p:extLst>
      <p:ext uri="{BB962C8B-B14F-4D97-AF65-F5344CB8AC3E}">
        <p14:creationId xmlns:p14="http://schemas.microsoft.com/office/powerpoint/2010/main" val="4109719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5450" y="2280444"/>
            <a:ext cx="7732478" cy="13681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smtClean="0">
                <a:solidFill>
                  <a:srgbClr val="000000"/>
                </a:solidFill>
              </a:rPr>
              <a:t>www.footprintnetwork.org/en/index.php/GFN/page/calculators</a:t>
            </a:r>
            <a:endParaRPr lang="en-CA" sz="2800" spc="-150" dirty="0">
              <a:solidFill>
                <a:srgbClr val="000000"/>
              </a:solidFill>
            </a:endParaRPr>
          </a:p>
        </p:txBody>
      </p:sp>
      <p:sp>
        <p:nvSpPr>
          <p:cNvPr id="4" name="Title 1"/>
          <p:cNvSpPr txBox="1">
            <a:spLocks/>
          </p:cNvSpPr>
          <p:nvPr/>
        </p:nvSpPr>
        <p:spPr>
          <a:xfrm>
            <a:off x="439922" y="1700808"/>
            <a:ext cx="8452558"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The Footprint Quiz</a:t>
            </a:r>
          </a:p>
        </p:txBody>
      </p:sp>
    </p:spTree>
    <p:extLst>
      <p:ext uri="{BB962C8B-B14F-4D97-AF65-F5344CB8AC3E}">
        <p14:creationId xmlns:p14="http://schemas.microsoft.com/office/powerpoint/2010/main" val="47950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1340768"/>
            <a:ext cx="7732478"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a:solidFill>
                  <a:srgbClr val="000000"/>
                </a:solidFill>
              </a:rPr>
              <a:t>What is an Ecological Footprint?</a:t>
            </a:r>
          </a:p>
          <a:p>
            <a:pPr algn="l">
              <a:lnSpc>
                <a:spcPts val="3200"/>
              </a:lnSpc>
            </a:pPr>
            <a:endParaRPr lang="en-CA" sz="2800" spc="-150" dirty="0">
              <a:solidFill>
                <a:srgbClr val="000000"/>
              </a:solidFill>
            </a:endParaRPr>
          </a:p>
        </p:txBody>
      </p:sp>
      <p:pic>
        <p:nvPicPr>
          <p:cNvPr id="4" name="Picture 3" descr="http://testemale.com/graphics/_images/portfolio_illstr_ftprnt_oef1.jpg"/>
          <p:cNvPicPr>
            <a:picLocks noChangeAspect="1" noChangeArrowheads="1"/>
          </p:cNvPicPr>
          <p:nvPr/>
        </p:nvPicPr>
        <p:blipFill rotWithShape="1">
          <a:blip r:embed="rId2">
            <a:extLst>
              <a:ext uri="{28A0092B-C50C-407E-A947-70E740481C1C}">
                <a14:useLocalDpi xmlns:a14="http://schemas.microsoft.com/office/drawing/2010/main" val="0"/>
              </a:ext>
            </a:extLst>
          </a:blip>
          <a:srcRect l="4501" t="17496" r="6975" b="12923"/>
          <a:stretch/>
        </p:blipFill>
        <p:spPr bwMode="auto">
          <a:xfrm>
            <a:off x="711190" y="1952647"/>
            <a:ext cx="3889794" cy="2664313"/>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654" y="1936151"/>
            <a:ext cx="3395670" cy="2680792"/>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7174" y="4688951"/>
            <a:ext cx="4572000" cy="246221"/>
          </a:xfrm>
          <a:prstGeom prst="rect">
            <a:avLst/>
          </a:prstGeom>
        </p:spPr>
        <p:txBody>
          <a:bodyPr>
            <a:spAutoFit/>
          </a:bodyPr>
          <a:lstStyle/>
          <a:p>
            <a:r>
              <a:rPr lang="en-CA" sz="1000" dirty="0">
                <a:solidFill>
                  <a:srgbClr val="000000"/>
                </a:solidFill>
                <a:latin typeface="Arial" pitchFamily="34" charset="0"/>
                <a:cs typeface="Arial" pitchFamily="34" charset="0"/>
              </a:rPr>
              <a:t>Image: Phil </a:t>
            </a:r>
            <a:r>
              <a:rPr lang="en-CA" sz="1000" dirty="0" err="1">
                <a:solidFill>
                  <a:srgbClr val="000000"/>
                </a:solidFill>
                <a:latin typeface="Arial" pitchFamily="34" charset="0"/>
                <a:cs typeface="Arial" pitchFamily="34" charset="0"/>
              </a:rPr>
              <a:t>Testemale</a:t>
            </a:r>
            <a:r>
              <a:rPr lang="en-CA" sz="1000" dirty="0">
                <a:solidFill>
                  <a:srgbClr val="000000"/>
                </a:solidFill>
                <a:latin typeface="Arial" pitchFamily="34" charset="0"/>
                <a:cs typeface="Arial" pitchFamily="34" charset="0"/>
              </a:rPr>
              <a:t>  in </a:t>
            </a:r>
            <a:r>
              <a:rPr lang="en-CA" sz="1000" dirty="0" err="1">
                <a:solidFill>
                  <a:srgbClr val="000000"/>
                </a:solidFill>
                <a:latin typeface="Arial" pitchFamily="34" charset="0"/>
                <a:cs typeface="Arial" pitchFamily="34" charset="0"/>
              </a:rPr>
              <a:t>Wackernagel</a:t>
            </a:r>
            <a:r>
              <a:rPr lang="en-CA" sz="1000" dirty="0">
                <a:solidFill>
                  <a:srgbClr val="000000"/>
                </a:solidFill>
                <a:latin typeface="Arial" pitchFamily="34" charset="0"/>
                <a:cs typeface="Arial" pitchFamily="34" charset="0"/>
              </a:rPr>
              <a:t> and Rees, 1996)</a:t>
            </a:r>
          </a:p>
        </p:txBody>
      </p:sp>
      <p:pic>
        <p:nvPicPr>
          <p:cNvPr id="8" name="Picture 7" descr="http://testemale.com/graphics/_images/portfolio_illstr_ftprnt_oefcv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4725144"/>
            <a:ext cx="1043608" cy="154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0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7439" y="5690716"/>
            <a:ext cx="4572000" cy="246221"/>
          </a:xfrm>
          <a:prstGeom prst="rect">
            <a:avLst/>
          </a:prstGeom>
        </p:spPr>
        <p:txBody>
          <a:bodyPr>
            <a:spAutoFit/>
          </a:bodyPr>
          <a:lstStyle/>
          <a:p>
            <a:r>
              <a:rPr lang="en-CA" sz="1000" dirty="0">
                <a:solidFill>
                  <a:srgbClr val="000000"/>
                </a:solidFill>
                <a:latin typeface="Arial" pitchFamily="34" charset="0"/>
                <a:cs typeface="Arial" pitchFamily="34" charset="0"/>
              </a:rPr>
              <a:t>Image: Phil </a:t>
            </a:r>
            <a:r>
              <a:rPr lang="en-CA" sz="1000" dirty="0" err="1">
                <a:solidFill>
                  <a:srgbClr val="000000"/>
                </a:solidFill>
                <a:latin typeface="Arial" pitchFamily="34" charset="0"/>
                <a:cs typeface="Arial" pitchFamily="34" charset="0"/>
              </a:rPr>
              <a:t>Testemale</a:t>
            </a:r>
            <a:r>
              <a:rPr lang="en-CA" sz="1000" dirty="0">
                <a:solidFill>
                  <a:srgbClr val="000000"/>
                </a:solidFill>
                <a:latin typeface="Arial" pitchFamily="34" charset="0"/>
                <a:cs typeface="Arial" pitchFamily="34" charset="0"/>
              </a:rPr>
              <a:t>  in </a:t>
            </a:r>
            <a:r>
              <a:rPr lang="en-CA" sz="1000" dirty="0" err="1">
                <a:solidFill>
                  <a:srgbClr val="000000"/>
                </a:solidFill>
                <a:latin typeface="Arial" pitchFamily="34" charset="0"/>
                <a:cs typeface="Arial" pitchFamily="34" charset="0"/>
              </a:rPr>
              <a:t>Wackernagel</a:t>
            </a:r>
            <a:r>
              <a:rPr lang="en-CA" sz="1000" dirty="0">
                <a:solidFill>
                  <a:srgbClr val="000000"/>
                </a:solidFill>
                <a:latin typeface="Arial" pitchFamily="34" charset="0"/>
                <a:cs typeface="Arial" pitchFamily="34" charset="0"/>
              </a:rPr>
              <a:t> and Rees, 1996)</a:t>
            </a:r>
          </a:p>
        </p:txBody>
      </p:sp>
      <p:pic>
        <p:nvPicPr>
          <p:cNvPr id="8" name="Picture 7" descr="http://testemale.com/graphics/_images/portfolio_illstr_ftprnt_oefcv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4725144"/>
            <a:ext cx="1043608" cy="15448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124744"/>
            <a:ext cx="3874425" cy="451442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869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5847075"/>
            <a:ext cx="4572000" cy="246221"/>
          </a:xfrm>
          <a:prstGeom prst="rect">
            <a:avLst/>
          </a:prstGeom>
        </p:spPr>
        <p:txBody>
          <a:bodyPr>
            <a:spAutoFit/>
          </a:bodyPr>
          <a:lstStyle/>
          <a:p>
            <a:r>
              <a:rPr lang="en-CA" sz="1000" dirty="0">
                <a:solidFill>
                  <a:srgbClr val="000000"/>
                </a:solidFill>
                <a:latin typeface="Arial" pitchFamily="34" charset="0"/>
                <a:cs typeface="Arial" pitchFamily="34" charset="0"/>
              </a:rPr>
              <a:t>Image: Phil </a:t>
            </a:r>
            <a:r>
              <a:rPr lang="en-CA" sz="1000" dirty="0" err="1">
                <a:solidFill>
                  <a:srgbClr val="000000"/>
                </a:solidFill>
                <a:latin typeface="Arial" pitchFamily="34" charset="0"/>
                <a:cs typeface="Arial" pitchFamily="34" charset="0"/>
              </a:rPr>
              <a:t>Testemale</a:t>
            </a:r>
            <a:r>
              <a:rPr lang="en-CA" sz="1000" dirty="0">
                <a:solidFill>
                  <a:srgbClr val="000000"/>
                </a:solidFill>
                <a:latin typeface="Arial" pitchFamily="34" charset="0"/>
                <a:cs typeface="Arial" pitchFamily="34" charset="0"/>
              </a:rPr>
              <a:t>  in </a:t>
            </a:r>
            <a:r>
              <a:rPr lang="en-CA" sz="1000" dirty="0" err="1">
                <a:solidFill>
                  <a:srgbClr val="000000"/>
                </a:solidFill>
                <a:latin typeface="Arial" pitchFamily="34" charset="0"/>
                <a:cs typeface="Arial" pitchFamily="34" charset="0"/>
              </a:rPr>
              <a:t>Wackernagel</a:t>
            </a:r>
            <a:r>
              <a:rPr lang="en-CA" sz="1000" dirty="0">
                <a:solidFill>
                  <a:srgbClr val="000000"/>
                </a:solidFill>
                <a:latin typeface="Arial" pitchFamily="34" charset="0"/>
                <a:cs typeface="Arial" pitchFamily="34" charset="0"/>
              </a:rPr>
              <a:t> and Rees, 1996)</a:t>
            </a:r>
          </a:p>
        </p:txBody>
      </p:sp>
      <p:pic>
        <p:nvPicPr>
          <p:cNvPr id="8" name="Picture 7" descr="http://testemale.com/graphics/_images/portfolio_illstr_ftprnt_oefcv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4725144"/>
            <a:ext cx="1043608" cy="15448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57" y="1321884"/>
            <a:ext cx="5846382" cy="4491942"/>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607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5847075"/>
            <a:ext cx="4572000" cy="246221"/>
          </a:xfrm>
          <a:prstGeom prst="rect">
            <a:avLst/>
          </a:prstGeom>
        </p:spPr>
        <p:txBody>
          <a:bodyPr>
            <a:spAutoFit/>
          </a:bodyPr>
          <a:lstStyle/>
          <a:p>
            <a:r>
              <a:rPr lang="en-CA" sz="1000" dirty="0">
                <a:solidFill>
                  <a:srgbClr val="000000"/>
                </a:solidFill>
                <a:latin typeface="Arial" pitchFamily="34" charset="0"/>
                <a:cs typeface="Arial" pitchFamily="34" charset="0"/>
              </a:rPr>
              <a:t>Image: Phil </a:t>
            </a:r>
            <a:r>
              <a:rPr lang="en-CA" sz="1000" dirty="0" err="1">
                <a:solidFill>
                  <a:srgbClr val="000000"/>
                </a:solidFill>
                <a:latin typeface="Arial" pitchFamily="34" charset="0"/>
                <a:cs typeface="Arial" pitchFamily="34" charset="0"/>
              </a:rPr>
              <a:t>Testemale</a:t>
            </a:r>
            <a:r>
              <a:rPr lang="en-CA" sz="1000" dirty="0">
                <a:solidFill>
                  <a:srgbClr val="000000"/>
                </a:solidFill>
                <a:latin typeface="Arial" pitchFamily="34" charset="0"/>
                <a:cs typeface="Arial" pitchFamily="34" charset="0"/>
              </a:rPr>
              <a:t>  in </a:t>
            </a:r>
            <a:r>
              <a:rPr lang="en-CA" sz="1000" dirty="0" err="1">
                <a:solidFill>
                  <a:srgbClr val="000000"/>
                </a:solidFill>
                <a:latin typeface="Arial" pitchFamily="34" charset="0"/>
                <a:cs typeface="Arial" pitchFamily="34" charset="0"/>
              </a:rPr>
              <a:t>Wackernagel</a:t>
            </a:r>
            <a:r>
              <a:rPr lang="en-CA" sz="1000" dirty="0">
                <a:solidFill>
                  <a:srgbClr val="000000"/>
                </a:solidFill>
                <a:latin typeface="Arial" pitchFamily="34" charset="0"/>
                <a:cs typeface="Arial" pitchFamily="34" charset="0"/>
              </a:rPr>
              <a:t> and Rees, 1996)</a:t>
            </a:r>
          </a:p>
        </p:txBody>
      </p:sp>
      <p:pic>
        <p:nvPicPr>
          <p:cNvPr id="8" name="Picture 7" descr="http://testemale.com/graphics/_images/portfolio_illstr_ftprnt_oefcv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4725144"/>
            <a:ext cx="1043608" cy="15448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84784"/>
            <a:ext cx="5622466" cy="4284319"/>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17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43978" y="1527175"/>
            <a:ext cx="7732478"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a:solidFill>
                  <a:srgbClr val="000000"/>
                </a:solidFill>
              </a:rPr>
              <a:t>“Most [high income economies] are running massive unsustainable ecological deficits with the rest of the world. Technology and trade have merely obscured this relational truth by displacing the negative consequences of growth to distant ecosystems and the future. Rising productivity and incomes produce overweening confidence in human ingenuity while imposing ever-larger ecological footprints on the </a:t>
            </a:r>
            <a:r>
              <a:rPr lang="en-CA" sz="2800" spc="-150" dirty="0" smtClean="0">
                <a:solidFill>
                  <a:srgbClr val="000000"/>
                </a:solidFill>
              </a:rPr>
              <a:t>Earth</a:t>
            </a:r>
            <a:r>
              <a:rPr lang="en-CA" sz="2800" spc="-150" dirty="0">
                <a:solidFill>
                  <a:srgbClr val="000000"/>
                </a:solidFill>
              </a:rPr>
              <a:t>.”</a:t>
            </a:r>
          </a:p>
          <a:p>
            <a:pPr algn="l">
              <a:lnSpc>
                <a:spcPts val="3200"/>
              </a:lnSpc>
            </a:pPr>
            <a:endParaRPr lang="en-CA" sz="2800" spc="-150" dirty="0">
              <a:solidFill>
                <a:srgbClr val="000000"/>
              </a:solidFill>
            </a:endParaRPr>
          </a:p>
        </p:txBody>
      </p:sp>
      <p:sp>
        <p:nvSpPr>
          <p:cNvPr id="5" name="Rectangle 4"/>
          <p:cNvSpPr/>
          <p:nvPr/>
        </p:nvSpPr>
        <p:spPr>
          <a:xfrm>
            <a:off x="943978" y="5343599"/>
            <a:ext cx="4572000" cy="461665"/>
          </a:xfrm>
          <a:prstGeom prst="rect">
            <a:avLst/>
          </a:prstGeom>
        </p:spPr>
        <p:txBody>
          <a:bodyPr>
            <a:spAutoFit/>
          </a:bodyPr>
          <a:lstStyle/>
          <a:p>
            <a:r>
              <a:rPr lang="en-GB" sz="2400" b="1" dirty="0" smtClean="0">
                <a:solidFill>
                  <a:srgbClr val="000000"/>
                </a:solidFill>
                <a:latin typeface="Arial" panose="020B0604020202020204" pitchFamily="34" charset="0"/>
                <a:cs typeface="Arial" panose="020B0604020202020204" pitchFamily="34" charset="0"/>
              </a:rPr>
              <a:t>- William </a:t>
            </a:r>
            <a:r>
              <a:rPr lang="en-GB" sz="2400" b="1" dirty="0">
                <a:solidFill>
                  <a:srgbClr val="000000"/>
                </a:solidFill>
                <a:latin typeface="Arial" panose="020B0604020202020204" pitchFamily="34" charset="0"/>
                <a:cs typeface="Arial" panose="020B0604020202020204" pitchFamily="34" charset="0"/>
              </a:rPr>
              <a:t>Rees, </a:t>
            </a:r>
            <a:r>
              <a:rPr lang="en-GB" sz="2400" b="1" dirty="0" err="1">
                <a:solidFill>
                  <a:srgbClr val="000000"/>
                </a:solidFill>
                <a:latin typeface="Arial" panose="020B0604020202020204" pitchFamily="34" charset="0"/>
                <a:cs typeface="Arial" panose="020B0604020202020204" pitchFamily="34" charset="0"/>
              </a:rPr>
              <a:t>UBC</a:t>
            </a:r>
            <a:endParaRPr lang="en-US"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663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5847075"/>
            <a:ext cx="4572000" cy="246221"/>
          </a:xfrm>
          <a:prstGeom prst="rect">
            <a:avLst/>
          </a:prstGeom>
        </p:spPr>
        <p:txBody>
          <a:bodyPr>
            <a:spAutoFit/>
          </a:bodyPr>
          <a:lstStyle/>
          <a:p>
            <a:r>
              <a:rPr lang="en-CA" sz="1000" dirty="0">
                <a:solidFill>
                  <a:srgbClr val="000000"/>
                </a:solidFill>
                <a:latin typeface="Arial" pitchFamily="34" charset="0"/>
                <a:cs typeface="Arial" pitchFamily="34" charset="0"/>
              </a:rPr>
              <a:t>Image: Phil </a:t>
            </a:r>
            <a:r>
              <a:rPr lang="en-CA" sz="1000" dirty="0" err="1">
                <a:solidFill>
                  <a:srgbClr val="000000"/>
                </a:solidFill>
                <a:latin typeface="Arial" pitchFamily="34" charset="0"/>
                <a:cs typeface="Arial" pitchFamily="34" charset="0"/>
              </a:rPr>
              <a:t>Testemale</a:t>
            </a:r>
            <a:r>
              <a:rPr lang="en-CA" sz="1000" dirty="0">
                <a:solidFill>
                  <a:srgbClr val="000000"/>
                </a:solidFill>
                <a:latin typeface="Arial" pitchFamily="34" charset="0"/>
                <a:cs typeface="Arial" pitchFamily="34" charset="0"/>
              </a:rPr>
              <a:t>  in </a:t>
            </a:r>
            <a:r>
              <a:rPr lang="en-CA" sz="1000" dirty="0" err="1">
                <a:solidFill>
                  <a:srgbClr val="000000"/>
                </a:solidFill>
                <a:latin typeface="Arial" pitchFamily="34" charset="0"/>
                <a:cs typeface="Arial" pitchFamily="34" charset="0"/>
              </a:rPr>
              <a:t>Wackernagel</a:t>
            </a:r>
            <a:r>
              <a:rPr lang="en-CA" sz="1000" dirty="0">
                <a:solidFill>
                  <a:srgbClr val="000000"/>
                </a:solidFill>
                <a:latin typeface="Arial" pitchFamily="34" charset="0"/>
                <a:cs typeface="Arial" pitchFamily="34" charset="0"/>
              </a:rPr>
              <a:t> and Rees, 1996)</a:t>
            </a:r>
          </a:p>
        </p:txBody>
      </p:sp>
      <p:pic>
        <p:nvPicPr>
          <p:cNvPr id="8" name="Picture 7" descr="http://testemale.com/graphics/_images/portfolio_illstr_ftprnt_oefcv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4725144"/>
            <a:ext cx="1043608" cy="15448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84784"/>
            <a:ext cx="5273965" cy="4248472"/>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31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32010" y="1713582"/>
            <a:ext cx="7228422"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a:solidFill>
                  <a:srgbClr val="000000"/>
                </a:solidFill>
              </a:rPr>
              <a:t>“The UN Development Programme estimates that a child born in an industrialized country contributes more to consumption and production over its lifetime than do </a:t>
            </a:r>
            <a:r>
              <a:rPr lang="en-CA" sz="2800" spc="-150" dirty="0" smtClean="0">
                <a:solidFill>
                  <a:srgbClr val="000000"/>
                </a:solidFill>
              </a:rPr>
              <a:t>30–50 </a:t>
            </a:r>
            <a:r>
              <a:rPr lang="en-CA" sz="2800" spc="-150" dirty="0">
                <a:solidFill>
                  <a:srgbClr val="000000"/>
                </a:solidFill>
              </a:rPr>
              <a:t>children born in developing countries.” </a:t>
            </a:r>
          </a:p>
        </p:txBody>
      </p:sp>
      <p:sp>
        <p:nvSpPr>
          <p:cNvPr id="5" name="Rectangle 4"/>
          <p:cNvSpPr/>
          <p:nvPr/>
        </p:nvSpPr>
        <p:spPr>
          <a:xfrm>
            <a:off x="1232010" y="3903439"/>
            <a:ext cx="6868382" cy="461665"/>
          </a:xfrm>
          <a:prstGeom prst="rect">
            <a:avLst/>
          </a:prstGeom>
        </p:spPr>
        <p:txBody>
          <a:bodyPr wrap="square">
            <a:spAutoFit/>
          </a:bodyPr>
          <a:lstStyle/>
          <a:p>
            <a:r>
              <a:rPr lang="en-GB" sz="2400" b="1" dirty="0" smtClean="0">
                <a:solidFill>
                  <a:srgbClr val="000000"/>
                </a:solidFill>
                <a:latin typeface="Arial" panose="020B0604020202020204" pitchFamily="34" charset="0"/>
                <a:cs typeface="Arial" panose="020B0604020202020204" pitchFamily="34" charset="0"/>
              </a:rPr>
              <a:t>- </a:t>
            </a:r>
            <a:r>
              <a:rPr lang="en-CA" sz="2400" b="1" dirty="0" err="1" smtClean="0">
                <a:solidFill>
                  <a:srgbClr val="000000"/>
                </a:solidFill>
                <a:latin typeface="Arial" panose="020B0604020202020204" pitchFamily="34" charset="0"/>
                <a:cs typeface="Arial" panose="020B0604020202020204" pitchFamily="34" charset="0"/>
              </a:rPr>
              <a:t>UNEP</a:t>
            </a:r>
            <a:r>
              <a:rPr lang="en-CA" sz="2400" b="1" dirty="0" smtClean="0">
                <a:solidFill>
                  <a:srgbClr val="000000"/>
                </a:solidFill>
                <a:latin typeface="Arial" panose="020B0604020202020204" pitchFamily="34" charset="0"/>
                <a:cs typeface="Arial" panose="020B0604020202020204" pitchFamily="34" charset="0"/>
              </a:rPr>
              <a:t> </a:t>
            </a:r>
            <a:r>
              <a:rPr lang="en-CA" sz="2400" b="1" dirty="0">
                <a:solidFill>
                  <a:srgbClr val="000000"/>
                </a:solidFill>
                <a:latin typeface="Arial" panose="020B0604020202020204" pitchFamily="34" charset="0"/>
                <a:cs typeface="Arial" panose="020B0604020202020204" pitchFamily="34" charset="0"/>
              </a:rPr>
              <a:t>Industry and Environment, 1999</a:t>
            </a:r>
          </a:p>
        </p:txBody>
      </p:sp>
    </p:spTree>
    <p:extLst>
      <p:ext uri="{BB962C8B-B14F-4D97-AF65-F5344CB8AC3E}">
        <p14:creationId xmlns:p14="http://schemas.microsoft.com/office/powerpoint/2010/main" val="3208937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340768"/>
            <a:ext cx="7732478" cy="8640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b="1" spc="-150" dirty="0">
                <a:solidFill>
                  <a:srgbClr val="000000"/>
                </a:solidFill>
              </a:rPr>
              <a:t>Missing: 4 Phantom Planets</a:t>
            </a:r>
          </a:p>
        </p:txBody>
      </p:sp>
      <p:pic>
        <p:nvPicPr>
          <p:cNvPr id="4" name="Picture 3" descr="C:\Documents and Settings\William.WILLIAMS-44YHXK\My Documents\My Pictures\Adobe\Scanned Photos\FivePlanets-1.jpe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83198" y="4077072"/>
            <a:ext cx="2287383" cy="1870670"/>
          </a:xfrm>
          <a:prstGeom prst="rect">
            <a:avLst/>
          </a:prstGeom>
          <a:noFill/>
          <a:ln w="63500">
            <a:solidFill>
              <a:schemeClr val="tx1"/>
            </a:solidFill>
          </a:ln>
        </p:spPr>
      </p:pic>
      <p:sp>
        <p:nvSpPr>
          <p:cNvPr id="6" name="Title 1"/>
          <p:cNvSpPr txBox="1">
            <a:spLocks/>
          </p:cNvSpPr>
          <p:nvPr/>
        </p:nvSpPr>
        <p:spPr>
          <a:xfrm>
            <a:off x="611560" y="1844824"/>
            <a:ext cx="8092518" cy="30963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800" spc="-150" dirty="0">
                <a:solidFill>
                  <a:srgbClr val="000000"/>
                </a:solidFill>
              </a:rPr>
              <a:t>REES (in the 1990s): If today’s entire world population enjoyed the same consumer lifestyles as residents of North America, it would take 4additional Earth-like planets to accommodate everyone sustainably! </a:t>
            </a:r>
            <a:endParaRPr lang="en-CA" sz="2800" spc="-150" dirty="0" smtClean="0">
              <a:solidFill>
                <a:srgbClr val="000000"/>
              </a:solidFill>
            </a:endParaRPr>
          </a:p>
          <a:p>
            <a:pPr algn="l">
              <a:lnSpc>
                <a:spcPts val="3200"/>
              </a:lnSpc>
            </a:pPr>
            <a:r>
              <a:rPr lang="en-CA" sz="1600" spc="-150" dirty="0" smtClean="0">
                <a:solidFill>
                  <a:srgbClr val="000000"/>
                </a:solidFill>
              </a:rPr>
              <a:t>[</a:t>
            </a:r>
            <a:r>
              <a:rPr lang="en-CA" sz="1600" spc="-150" dirty="0">
                <a:solidFill>
                  <a:srgbClr val="000000"/>
                </a:solidFill>
              </a:rPr>
              <a:t>The World Ecological Footprint network now places this at 5]</a:t>
            </a:r>
          </a:p>
          <a:p>
            <a:pPr algn="l">
              <a:lnSpc>
                <a:spcPts val="3200"/>
              </a:lnSpc>
            </a:pPr>
            <a:endParaRPr lang="en-CA" sz="2800" spc="-150" dirty="0">
              <a:solidFill>
                <a:srgbClr val="000000"/>
              </a:solidFill>
            </a:endParaRPr>
          </a:p>
        </p:txBody>
      </p:sp>
    </p:spTree>
    <p:extLst>
      <p:ext uri="{BB962C8B-B14F-4D97-AF65-F5344CB8AC3E}">
        <p14:creationId xmlns:p14="http://schemas.microsoft.com/office/powerpoint/2010/main" val="2181253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title slide">
  <a:themeElements>
    <a:clrScheme name="Custom 6">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7F7F7F"/>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fo slide">
  <a:themeElements>
    <a:clrScheme name="Custom 5">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A6A2"/>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Incised901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TotalTime>
  <Words>264</Words>
  <Application>Microsoft Office PowerPoint</Application>
  <PresentationFormat>On-screen Show (4:3)</PresentationFormat>
  <Paragraphs>22</Paragraphs>
  <Slides>12</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Arial Black</vt:lpstr>
      <vt:lpstr>Calibri</vt:lpstr>
      <vt:lpstr>Incised901 Lt BT</vt:lpstr>
      <vt:lpstr>Custom Design</vt:lpstr>
      <vt:lpstr>subtitle/title slide</vt:lpstr>
      <vt:lpstr>info slide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ferorek</dc:creator>
  <cp:lastModifiedBy>Ferorelli, Kristina</cp:lastModifiedBy>
  <cp:revision>58</cp:revision>
  <dcterms:created xsi:type="dcterms:W3CDTF">2015-05-19T15:54:27Z</dcterms:created>
  <dcterms:modified xsi:type="dcterms:W3CDTF">2016-11-15T13:53:29Z</dcterms:modified>
</cp:coreProperties>
</file>