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2" r:id="rId3"/>
    <p:sldMasterId id="2147483666" r:id="rId4"/>
  </p:sldMasterIdLst>
  <p:notesMasterIdLst>
    <p:notesMasterId r:id="rId24"/>
  </p:notesMasterIdLst>
  <p:handoutMasterIdLst>
    <p:handoutMasterId r:id="rId25"/>
  </p:handoutMasterIdLst>
  <p:sldIdLst>
    <p:sldId id="256" r:id="rId5"/>
    <p:sldId id="319" r:id="rId6"/>
    <p:sldId id="394" r:id="rId7"/>
    <p:sldId id="351" r:id="rId8"/>
    <p:sldId id="395" r:id="rId9"/>
    <p:sldId id="396" r:id="rId10"/>
    <p:sldId id="397" r:id="rId11"/>
    <p:sldId id="398" r:id="rId12"/>
    <p:sldId id="399" r:id="rId13"/>
    <p:sldId id="343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4660"/>
  </p:normalViewPr>
  <p:slideViewPr>
    <p:cSldViewPr>
      <p:cViewPr varScale="1">
        <p:scale>
          <a:sx n="96" d="100"/>
          <a:sy n="96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5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54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263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85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44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4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95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5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4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09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27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03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954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62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66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4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84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80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63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31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01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71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0EC-57F0-4A79-8F61-ED911570446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4AF-3251-4176-B2ED-352AF1798B7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9F0-0234-4DB9-8BB5-B635F5AB68B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6EB-D90A-4C0B-B2AA-E1EBB1566D1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9848" y="2564904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b="1" spc="-150" dirty="0"/>
              <a:t>Bias in the </a:t>
            </a:r>
            <a:r>
              <a:rPr lang="en-US" b="1" spc="-150" dirty="0"/>
              <a:t>m</a:t>
            </a:r>
            <a:r>
              <a:rPr lang="en-US" b="1" spc="-150" dirty="0" smtClean="0"/>
              <a:t>edia</a:t>
            </a:r>
            <a:endParaRPr lang="en-US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9849" y="2780928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47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Perception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3938" y="2060848"/>
            <a:ext cx="7948502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What influences how we see the world around us</a:t>
            </a:r>
            <a:r>
              <a:rPr lang="en-CA" sz="2000" spc="-15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8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How do these influences differ depending on…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  <a:tabLst>
                <a:tab pos="981075" algn="l"/>
              </a:tabLst>
            </a:pPr>
            <a:r>
              <a:rPr lang="en-CA" sz="2000" spc="-150" dirty="0">
                <a:solidFill>
                  <a:srgbClr val="000000"/>
                </a:solidFill>
              </a:rPr>
              <a:t>Where you live?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  <a:tabLst>
                <a:tab pos="981075" algn="l"/>
              </a:tabLst>
            </a:pPr>
            <a:r>
              <a:rPr lang="en-CA" sz="2000" spc="-150" dirty="0">
                <a:solidFill>
                  <a:srgbClr val="000000"/>
                </a:solidFill>
              </a:rPr>
              <a:t>Your biology?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  <a:tabLst>
                <a:tab pos="981075" algn="l"/>
              </a:tabLst>
            </a:pPr>
            <a:r>
              <a:rPr lang="en-CA" sz="2000" spc="-150" dirty="0">
                <a:solidFill>
                  <a:srgbClr val="000000"/>
                </a:solidFill>
              </a:rPr>
              <a:t>Your income levels?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  <a:tabLst>
                <a:tab pos="981075" algn="l"/>
              </a:tabLst>
            </a:pPr>
            <a:r>
              <a:rPr lang="en-CA" sz="2000" spc="-150" dirty="0">
                <a:solidFill>
                  <a:srgbClr val="000000"/>
                </a:solidFill>
              </a:rPr>
              <a:t>Other issues?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List the top 10 things that you think influence your perception of the world around you</a:t>
            </a:r>
            <a:r>
              <a:rPr lang="en-CA" sz="2000" spc="-15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8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This list will show you what is influencing your paradigm.</a:t>
            </a:r>
          </a:p>
        </p:txBody>
      </p:sp>
    </p:spTree>
    <p:extLst>
      <p:ext uri="{BB962C8B-B14F-4D97-AF65-F5344CB8AC3E}">
        <p14:creationId xmlns:p14="http://schemas.microsoft.com/office/powerpoint/2010/main" val="29626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Bias in the </a:t>
            </a:r>
            <a:r>
              <a:rPr lang="en-CA" sz="3500" b="1" spc="-150" dirty="0" smtClean="0"/>
              <a:t>media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3938" y="1844824"/>
            <a:ext cx="5788262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People are never entirely neutral. Everyone has a paradigm</a:t>
            </a:r>
            <a:r>
              <a:rPr lang="en-CA" sz="2000" spc="-15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Since media is created by people, it is also never entirely neutral</a:t>
            </a:r>
            <a:r>
              <a:rPr lang="en-CA" sz="2000" spc="-15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People who create the news choose what they tell, who they interview and what quotes to publish. All of this is influenced by their paradigm</a:t>
            </a:r>
            <a:r>
              <a:rPr lang="en-CA" sz="2000" spc="-15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For this reason the media story you receive is not necessarily “the truth,” but instead it is one person’s perception of the truth.</a:t>
            </a:r>
          </a:p>
        </p:txBody>
      </p:sp>
    </p:spTree>
    <p:extLst>
      <p:ext uri="{BB962C8B-B14F-4D97-AF65-F5344CB8AC3E}">
        <p14:creationId xmlns:p14="http://schemas.microsoft.com/office/powerpoint/2010/main" val="34206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Bias in the </a:t>
            </a:r>
            <a:r>
              <a:rPr lang="en-CA" sz="3500" b="1" spc="-150" dirty="0" smtClean="0"/>
              <a:t>media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3938" y="1844824"/>
            <a:ext cx="5788262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Our news is brought to us by a surprisingly small number of organizations.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3 major TV news services use microwave and satellite to relay their camera footage to TV networks all over the world.</a:t>
            </a:r>
          </a:p>
          <a:p>
            <a:pPr marL="80645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 err="1">
                <a:solidFill>
                  <a:srgbClr val="000000"/>
                </a:solidFill>
              </a:rPr>
              <a:t>Viznews</a:t>
            </a:r>
            <a:r>
              <a:rPr lang="en-CA" sz="2000" spc="-150" dirty="0">
                <a:solidFill>
                  <a:srgbClr val="000000"/>
                </a:solidFill>
              </a:rPr>
              <a:t> (British)</a:t>
            </a:r>
          </a:p>
          <a:p>
            <a:pPr marL="80645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 err="1">
                <a:solidFill>
                  <a:srgbClr val="000000"/>
                </a:solidFill>
              </a:rPr>
              <a:t>UPIIN</a:t>
            </a:r>
            <a:r>
              <a:rPr lang="en-CA" sz="2000" spc="-150" dirty="0">
                <a:solidFill>
                  <a:srgbClr val="000000"/>
                </a:solidFill>
              </a:rPr>
              <a:t> (British-US) </a:t>
            </a:r>
          </a:p>
          <a:p>
            <a:pPr marL="80645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CBS </a:t>
            </a:r>
            <a:r>
              <a:rPr lang="en-CA" sz="2000" spc="-150" dirty="0" err="1">
                <a:solidFill>
                  <a:srgbClr val="000000"/>
                </a:solidFill>
              </a:rPr>
              <a:t>Newsfilm</a:t>
            </a:r>
            <a:r>
              <a:rPr lang="en-CA" sz="2000" spc="-150" dirty="0">
                <a:solidFill>
                  <a:srgbClr val="000000"/>
                </a:solidFill>
              </a:rPr>
              <a:t> (owned by VIACOM)</a:t>
            </a:r>
          </a:p>
        </p:txBody>
      </p:sp>
    </p:spTree>
    <p:extLst>
      <p:ext uri="{BB962C8B-B14F-4D97-AF65-F5344CB8AC3E}">
        <p14:creationId xmlns:p14="http://schemas.microsoft.com/office/powerpoint/2010/main" val="358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Bias in the </a:t>
            </a:r>
            <a:r>
              <a:rPr lang="en-CA" sz="3500" b="1" spc="-150" dirty="0" smtClean="0"/>
              <a:t>media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946" y="1844824"/>
            <a:ext cx="5788262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This means most of our international news is reported from an American or European viewpoint</a:t>
            </a:r>
            <a:r>
              <a:rPr lang="en-CA" sz="2000" spc="-15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8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000" spc="-150" dirty="0">
                <a:solidFill>
                  <a:srgbClr val="000000"/>
                </a:solidFill>
              </a:rPr>
              <a:t>Here is the emphasis on “international” </a:t>
            </a:r>
            <a:r>
              <a:rPr lang="en-CA" sz="2000" spc="-150" dirty="0" smtClean="0">
                <a:solidFill>
                  <a:srgbClr val="000000"/>
                </a:solidFill>
              </a:rPr>
              <a:t>news  that </a:t>
            </a:r>
            <a:r>
              <a:rPr lang="en-CA" sz="2000" spc="-150" dirty="0">
                <a:solidFill>
                  <a:srgbClr val="000000"/>
                </a:solidFill>
              </a:rPr>
              <a:t>we </a:t>
            </a:r>
            <a:r>
              <a:rPr lang="en-CA" sz="2000" spc="-150" dirty="0" smtClean="0">
                <a:solidFill>
                  <a:srgbClr val="000000"/>
                </a:solidFill>
              </a:rPr>
              <a:t>see </a:t>
            </a:r>
            <a:r>
              <a:rPr lang="en-CA" sz="2000" spc="-150" dirty="0">
                <a:solidFill>
                  <a:srgbClr val="000000"/>
                </a:solidFill>
              </a:rPr>
              <a:t>in Canada</a:t>
            </a:r>
            <a:r>
              <a:rPr lang="en-CA" sz="2000" spc="-150" dirty="0" smtClean="0">
                <a:solidFill>
                  <a:srgbClr val="000000"/>
                </a:solidFill>
              </a:rPr>
              <a:t>: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US 			34%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Europe 			28%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Asia </a:t>
            </a:r>
            <a:r>
              <a:rPr lang="en-CA" sz="2000" spc="-150" dirty="0" smtClean="0">
                <a:solidFill>
                  <a:srgbClr val="000000"/>
                </a:solidFill>
              </a:rPr>
              <a:t>/Australia </a:t>
            </a:r>
            <a:r>
              <a:rPr lang="en-CA" sz="2000" spc="-150" dirty="0">
                <a:solidFill>
                  <a:srgbClr val="000000"/>
                </a:solidFill>
              </a:rPr>
              <a:t>	</a:t>
            </a:r>
            <a:r>
              <a:rPr lang="en-CA" sz="2000" spc="-150" dirty="0" smtClean="0">
                <a:solidFill>
                  <a:srgbClr val="000000"/>
                </a:solidFill>
              </a:rPr>
              <a:t>                 17</a:t>
            </a:r>
            <a:r>
              <a:rPr lang="en-CA" sz="2000" spc="-150" dirty="0">
                <a:solidFill>
                  <a:srgbClr val="000000"/>
                </a:solidFill>
              </a:rPr>
              <a:t>%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Latin America 		11%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Middle East 		</a:t>
            </a:r>
            <a:r>
              <a:rPr lang="en-CA" sz="2000" spc="-150" dirty="0" smtClean="0">
                <a:solidFill>
                  <a:srgbClr val="000000"/>
                </a:solidFill>
              </a:rPr>
              <a:t>   6</a:t>
            </a:r>
            <a:r>
              <a:rPr lang="en-CA" sz="2000" spc="-150" dirty="0">
                <a:solidFill>
                  <a:srgbClr val="000000"/>
                </a:solidFill>
              </a:rPr>
              <a:t>%</a:t>
            </a:r>
          </a:p>
          <a:p>
            <a:pPr marL="901700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2000" spc="-150" dirty="0">
                <a:solidFill>
                  <a:srgbClr val="000000"/>
                </a:solidFill>
              </a:rPr>
              <a:t>Africa 			</a:t>
            </a:r>
            <a:r>
              <a:rPr lang="en-CA" sz="2000" spc="-150" dirty="0" smtClean="0">
                <a:solidFill>
                  <a:srgbClr val="000000"/>
                </a:solidFill>
              </a:rPr>
              <a:t>   4</a:t>
            </a:r>
            <a:r>
              <a:rPr lang="en-CA" sz="2000" spc="-150" dirty="0">
                <a:solidFill>
                  <a:srgbClr val="000000"/>
                </a:solidFill>
              </a:rPr>
              <a:t>%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Bias in the </a:t>
            </a:r>
            <a:r>
              <a:rPr lang="en-CA" sz="3500" b="1" spc="-150" dirty="0" smtClean="0"/>
              <a:t>media</a:t>
            </a:r>
            <a:r>
              <a:rPr lang="en-US" altLang="en-US" sz="3600" b="1" dirty="0" smtClean="0"/>
              <a:t>—Headlines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44824"/>
            <a:ext cx="7372438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September 1, 1983:  A Soviet interceptor plane blows up a Korean passenger jet.  The New York Times Editorial, “Murder in the Air”: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“There is no conceivable excuse for any nation shooting down a harmless airliner… no circumstance whatever justifies attacking an innocent plane.”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July 3, 1988:  US forces blow up an Iranian passenger get. The New York Times Editorial.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Bias in the </a:t>
            </a:r>
            <a:r>
              <a:rPr lang="en-CA" sz="3500" b="1" spc="-150" dirty="0" smtClean="0"/>
              <a:t>m</a:t>
            </a:r>
            <a:r>
              <a:rPr lang="en-CA" sz="3500" b="1" spc="-150" dirty="0" smtClean="0"/>
              <a:t>edia</a:t>
            </a:r>
            <a:r>
              <a:rPr lang="en-US" altLang="en-US" sz="3600" b="1" dirty="0" smtClean="0"/>
              <a:t>—Headlines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44824"/>
            <a:ext cx="7632848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“While horrifying, it was nonetheless an accident… the onus for avoiding such accidents in the future rests on civilian aircraft: avoid combat zones, fly high, acknowledge warnings.”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July 21, 2014: An outrage compounded by mystery. The New York Times Editorial.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“Innocent victims are sadly common in conflicts, but whoever unleashed a lethal missile not knowing how to distinguish between a military and a civilian plane is not only irresponsible and stupid, but a war criminal.”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The </a:t>
            </a:r>
            <a:r>
              <a:rPr lang="en-CA" sz="3500" b="1" spc="-150" dirty="0" smtClean="0"/>
              <a:t>global </a:t>
            </a:r>
            <a:r>
              <a:rPr lang="en-CA" sz="3500" b="1" spc="-150" dirty="0"/>
              <a:t>m</a:t>
            </a:r>
            <a:r>
              <a:rPr lang="en-CA" sz="3500" b="1" spc="-150" dirty="0" smtClean="0"/>
              <a:t>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44824"/>
            <a:ext cx="7632848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The media is plays a major role in developing global  economic, political, social, cultural and environmental opinions.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Access to media is also not equal. There is a disparity in access between rich vs. poor, groups in power versus those that are marginalized.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If people are unaware of situations and the underlying causes, how can they work for change?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The </a:t>
            </a:r>
            <a:r>
              <a:rPr lang="en-CA" sz="3500" b="1" spc="-150" dirty="0" smtClean="0"/>
              <a:t>global </a:t>
            </a:r>
            <a:r>
              <a:rPr lang="en-CA" sz="3500" b="1" spc="-150" dirty="0"/>
              <a:t>m</a:t>
            </a:r>
            <a:r>
              <a:rPr lang="en-CA" sz="3500" b="1" spc="-150" dirty="0" smtClean="0"/>
              <a:t>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44824"/>
            <a:ext cx="7920880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It is often felt that in a democratic society, information should also be democratic and access should be protected.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Do you think that this is always the case?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What are scenarios that you can imagine that may allow information in a democratic society to be slanted or biased?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500" spc="-150" dirty="0">
                <a:solidFill>
                  <a:srgbClr val="000000"/>
                </a:solidFill>
              </a:rPr>
              <a:t>How much propaganda do you feel you are exposed to?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 dirty="0"/>
              <a:t>Examining </a:t>
            </a:r>
            <a:r>
              <a:rPr lang="en-CA" sz="3500" b="1" spc="-150" dirty="0" smtClean="0"/>
              <a:t>bias </a:t>
            </a:r>
            <a:r>
              <a:rPr lang="en-CA" sz="3500" b="1" spc="-150" dirty="0"/>
              <a:t>in the </a:t>
            </a:r>
            <a:r>
              <a:rPr lang="en-CA" sz="3500" b="1" spc="-150" dirty="0" smtClean="0"/>
              <a:t>media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44824"/>
            <a:ext cx="7488832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1900" spc="-150" dirty="0">
                <a:solidFill>
                  <a:srgbClr val="000000"/>
                </a:solidFill>
              </a:rPr>
              <a:t>The class will now be divided into four groups. Each group is going to receive a different article. 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1900" spc="-150" dirty="0">
                <a:solidFill>
                  <a:srgbClr val="000000"/>
                </a:solidFill>
              </a:rPr>
              <a:t>On your own, read the article and summarize the information it presents.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1900" spc="-150" dirty="0">
                <a:solidFill>
                  <a:srgbClr val="000000"/>
                </a:solidFill>
              </a:rPr>
              <a:t>As a group develop a summary of the article. 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What has happened? 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Where did it happen? 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Why is it happening? 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Who is involved? 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When did this happen? 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How is it happening?</a:t>
            </a:r>
          </a:p>
          <a:p>
            <a:pPr marL="981075" indent="-342900" algn="l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n-CA" sz="1900" spc="-150" dirty="0">
                <a:solidFill>
                  <a:srgbClr val="000000"/>
                </a:solidFill>
              </a:rPr>
              <a:t>Did your group have an overall positive or negative impression of the government in Venezuela after reading the article? Explain your reasoning.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1900" spc="-150" dirty="0">
                <a:solidFill>
                  <a:srgbClr val="000000"/>
                </a:solidFill>
              </a:rPr>
              <a:t>Prepare to share your article and analysis with the class.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938" y="1412776"/>
            <a:ext cx="730043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500" b="1" spc="-150"/>
              <a:t>Examining </a:t>
            </a:r>
            <a:r>
              <a:rPr lang="en-CA" sz="3500" b="1" spc="-150" smtClean="0"/>
              <a:t>bias </a:t>
            </a:r>
            <a:r>
              <a:rPr lang="en-CA" sz="3500" b="1" spc="-150" dirty="0"/>
              <a:t>in </a:t>
            </a:r>
            <a:r>
              <a:rPr lang="en-CA" sz="3500" b="1" spc="-150"/>
              <a:t>the </a:t>
            </a:r>
            <a:r>
              <a:rPr lang="en-CA" sz="3500" b="1" spc="-150" smtClean="0"/>
              <a:t>media</a:t>
            </a:r>
            <a:endParaRPr lang="en-CA" sz="3500" b="1" spc="-1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844824"/>
            <a:ext cx="7488832" cy="3888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9999"/>
              </a:buClr>
            </a:pPr>
            <a:r>
              <a:rPr lang="en-CA" sz="2400" spc="-150" dirty="0">
                <a:solidFill>
                  <a:srgbClr val="000000"/>
                </a:solidFill>
              </a:rPr>
              <a:t>Once the class has shared their articles and interpretations, discuss the following</a:t>
            </a:r>
            <a:r>
              <a:rPr lang="en-CA" sz="2400" spc="-150" dirty="0" smtClean="0">
                <a:solidFill>
                  <a:srgbClr val="000000"/>
                </a:solidFill>
              </a:rPr>
              <a:t>:</a:t>
            </a:r>
          </a:p>
          <a:p>
            <a:pPr algn="l">
              <a:buClr>
                <a:srgbClr val="009999"/>
              </a:buClr>
            </a:pPr>
            <a:endParaRPr lang="en-CA" sz="800" spc="-15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How different were your impressions after reading the four articles?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Why do you think this incident was depicted in such differing ways?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How does geopolitics play a role in bias in the media?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2400" spc="-150" dirty="0">
                <a:solidFill>
                  <a:srgbClr val="000000"/>
                </a:solidFill>
              </a:rPr>
              <a:t>What do you think is the real story of Venezuela?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4546" y="2276872"/>
            <a:ext cx="8065926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b="1" spc="-150" dirty="0">
                <a:solidFill>
                  <a:srgbClr val="000000"/>
                </a:solidFill>
              </a:rPr>
              <a:t>Terms to review as a class:</a:t>
            </a:r>
          </a:p>
          <a:p>
            <a:pPr algn="l"/>
            <a:r>
              <a:rPr lang="en-CA" sz="2600" spc="-150" dirty="0" smtClean="0">
                <a:solidFill>
                  <a:srgbClr val="000000"/>
                </a:solidFill>
              </a:rPr>
              <a:t>Paradigm</a:t>
            </a:r>
            <a:endParaRPr lang="en-CA" sz="2600" spc="-150" dirty="0">
              <a:solidFill>
                <a:srgbClr val="000000"/>
              </a:solidFill>
            </a:endParaRPr>
          </a:p>
          <a:p>
            <a:pPr algn="l"/>
            <a:r>
              <a:rPr lang="en-CA" sz="2600" spc="-150" dirty="0">
                <a:solidFill>
                  <a:srgbClr val="000000"/>
                </a:solidFill>
              </a:rPr>
              <a:t>Facts </a:t>
            </a:r>
          </a:p>
          <a:p>
            <a:pPr algn="l"/>
            <a:r>
              <a:rPr lang="en-CA" sz="2600" spc="-150" dirty="0">
                <a:solidFill>
                  <a:srgbClr val="000000"/>
                </a:solidFill>
              </a:rPr>
              <a:t>Opinions</a:t>
            </a:r>
          </a:p>
          <a:p>
            <a:pPr algn="l"/>
            <a:r>
              <a:rPr lang="en-CA" sz="2600" spc="-150" dirty="0">
                <a:solidFill>
                  <a:srgbClr val="000000"/>
                </a:solidFill>
              </a:rPr>
              <a:t>Bias</a:t>
            </a:r>
          </a:p>
          <a:p>
            <a:pPr algn="l"/>
            <a:r>
              <a:rPr lang="en-CA" sz="2600" spc="-150" dirty="0">
                <a:solidFill>
                  <a:srgbClr val="000000"/>
                </a:solidFill>
              </a:rPr>
              <a:t>Cognitive Dissonance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0192" y="1718810"/>
            <a:ext cx="792088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Credibility of </a:t>
            </a:r>
            <a:r>
              <a:rPr lang="en-US" sz="3400" b="1" dirty="0" smtClean="0"/>
              <a:t>resources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109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3906" y="1970838"/>
            <a:ext cx="8065926" cy="3672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b="1" dirty="0">
                <a:solidFill>
                  <a:srgbClr val="000000"/>
                </a:solidFill>
              </a:rPr>
              <a:t>New </a:t>
            </a:r>
            <a:r>
              <a:rPr lang="en-CA" sz="2600" b="1" dirty="0" smtClean="0">
                <a:solidFill>
                  <a:srgbClr val="000000"/>
                </a:solidFill>
              </a:rPr>
              <a:t>terms </a:t>
            </a:r>
            <a:r>
              <a:rPr lang="en-CA" sz="2600" b="1" dirty="0">
                <a:solidFill>
                  <a:srgbClr val="000000"/>
                </a:solidFill>
              </a:rPr>
              <a:t>we need to know:</a:t>
            </a:r>
          </a:p>
          <a:p>
            <a:pPr algn="l"/>
            <a:r>
              <a:rPr lang="en-CA" sz="2600" b="1" dirty="0" smtClean="0">
                <a:solidFill>
                  <a:srgbClr val="009999"/>
                </a:solidFill>
              </a:rPr>
              <a:t>Ethnocentricity </a:t>
            </a:r>
            <a:r>
              <a:rPr lang="en-CA" sz="2600" spc="-150" dirty="0">
                <a:solidFill>
                  <a:srgbClr val="000000"/>
                </a:solidFill>
              </a:rPr>
              <a:t>is believing that one race or cultural group is better than others</a:t>
            </a:r>
            <a:r>
              <a:rPr lang="en-CA" sz="2600" spc="-15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CA" sz="800" spc="-150" dirty="0">
              <a:solidFill>
                <a:srgbClr val="000000"/>
              </a:solidFill>
            </a:endParaRPr>
          </a:p>
          <a:p>
            <a:pPr algn="l"/>
            <a:r>
              <a:rPr lang="en-CA" sz="2600" b="1" dirty="0">
                <a:solidFill>
                  <a:srgbClr val="009999"/>
                </a:solidFill>
              </a:rPr>
              <a:t>Propaganda</a:t>
            </a:r>
            <a:r>
              <a:rPr lang="en-CA" sz="2600" b="1" spc="-150" dirty="0">
                <a:solidFill>
                  <a:srgbClr val="009999"/>
                </a:solidFill>
              </a:rPr>
              <a:t> </a:t>
            </a:r>
            <a:r>
              <a:rPr lang="en-CA" sz="2600" spc="-150" dirty="0">
                <a:solidFill>
                  <a:srgbClr val="000000"/>
                </a:solidFill>
              </a:rPr>
              <a:t>communication that has the purpose of influencing the opinions and attitudes of a group of people toward or against a cause by giving only one side of the story</a:t>
            </a:r>
            <a:r>
              <a:rPr lang="en-CA" sz="2600" spc="-15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CA" sz="800" spc="-150" dirty="0">
              <a:solidFill>
                <a:srgbClr val="000000"/>
              </a:solidFill>
            </a:endParaRPr>
          </a:p>
          <a:p>
            <a:pPr algn="l"/>
            <a:r>
              <a:rPr lang="en-CA" sz="2600" b="1" dirty="0">
                <a:solidFill>
                  <a:srgbClr val="009999"/>
                </a:solidFill>
              </a:rPr>
              <a:t>Doublespeak </a:t>
            </a:r>
            <a:r>
              <a:rPr lang="en-CA" sz="2600" spc="-150" dirty="0">
                <a:solidFill>
                  <a:srgbClr val="000000"/>
                </a:solidFill>
              </a:rPr>
              <a:t>is the use of language that distorts the true meaning on purpose.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412776"/>
            <a:ext cx="7920880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Credibility of </a:t>
            </a:r>
            <a:r>
              <a:rPr lang="en-US" sz="3400" b="1" dirty="0" smtClean="0"/>
              <a:t>resources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0067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5688632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 smtClean="0"/>
              <a:t>A </a:t>
            </a:r>
            <a:r>
              <a:rPr lang="en-US" sz="3400" b="1" dirty="0" smtClean="0"/>
              <a:t>matter </a:t>
            </a:r>
            <a:r>
              <a:rPr lang="en-US" sz="3400" b="1" dirty="0" smtClean="0"/>
              <a:t>of </a:t>
            </a:r>
            <a:r>
              <a:rPr lang="en-US" sz="3400" b="1" dirty="0" smtClean="0"/>
              <a:t>perspective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3477572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taken from:</a:t>
            </a:r>
          </a:p>
          <a:p>
            <a:pPr algn="l"/>
            <a:r>
              <a:rPr lang="en-CA" sz="1200" dirty="0" err="1">
                <a:solidFill>
                  <a:srgbClr val="000000"/>
                </a:solidFill>
              </a:rPr>
              <a:t>Vercillo</a:t>
            </a:r>
            <a:r>
              <a:rPr lang="en-CA" sz="1200" dirty="0">
                <a:solidFill>
                  <a:srgbClr val="000000"/>
                </a:solidFill>
              </a:rPr>
              <a:t>, K. (Oct. 30, 2012). Two Faces or a Vase? Old or Young Lady? 10 Simple but Wonderful Optical Illusions.  Hub Pages. Taken on Oct. 30/15 from </a:t>
            </a:r>
            <a:r>
              <a:rPr lang="en-CA" sz="1200" dirty="0" smtClean="0">
                <a:solidFill>
                  <a:srgbClr val="000000"/>
                </a:solidFill>
              </a:rPr>
              <a:t>hubpages.com/art/Two-Faces-or-a-Vase-10-Simple-but-Wonderful-Optical-Illusions</a:t>
            </a:r>
            <a:r>
              <a:rPr lang="en-CA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23928" y="2636912"/>
            <a:ext cx="440787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3600" spc="-150" dirty="0">
                <a:solidFill>
                  <a:srgbClr val="000000"/>
                </a:solidFill>
              </a:rPr>
              <a:t>What do YOU see?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3600" spc="-15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6" y="1882425"/>
            <a:ext cx="2732095" cy="3667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5688632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A </a:t>
            </a:r>
            <a:r>
              <a:rPr lang="en-US" sz="3400" b="1" dirty="0" smtClean="0"/>
              <a:t>matter </a:t>
            </a:r>
            <a:r>
              <a:rPr lang="en-US" sz="3400" b="1" dirty="0"/>
              <a:t>of </a:t>
            </a:r>
            <a:r>
              <a:rPr lang="en-US" sz="3400" b="1" dirty="0" smtClean="0"/>
              <a:t>perspective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3477572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taken from:</a:t>
            </a:r>
          </a:p>
          <a:p>
            <a:pPr algn="l"/>
            <a:r>
              <a:rPr lang="en-CA" sz="1200" dirty="0" err="1">
                <a:solidFill>
                  <a:srgbClr val="000000"/>
                </a:solidFill>
              </a:rPr>
              <a:t>Vercillo</a:t>
            </a:r>
            <a:r>
              <a:rPr lang="en-CA" sz="1200" dirty="0">
                <a:solidFill>
                  <a:srgbClr val="000000"/>
                </a:solidFill>
              </a:rPr>
              <a:t>, K. (Oct. 30, 2012). Two Faces or a Vase? Old or Young Lady? 10 Simple but Wonderful Optical Illusions.  Hub Pages. Taken on Oct. 30/15 from </a:t>
            </a:r>
            <a:r>
              <a:rPr lang="en-CA" sz="1200" dirty="0" smtClean="0">
                <a:solidFill>
                  <a:srgbClr val="000000"/>
                </a:solidFill>
              </a:rPr>
              <a:t>hubpages.com/art/Two-Faces-or-a-Vase-10-Simple-but-Wonderful-Optical-Illusions</a:t>
            </a:r>
            <a:r>
              <a:rPr lang="en-CA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27149" y="2204864"/>
            <a:ext cx="440787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3600" spc="-150" dirty="0">
                <a:solidFill>
                  <a:srgbClr val="000000"/>
                </a:solidFill>
              </a:rPr>
              <a:t>What do YOU see?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3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9355"/>
            <a:ext cx="3289242" cy="40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5688632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A </a:t>
            </a:r>
            <a:r>
              <a:rPr lang="en-US" sz="3400" b="1" dirty="0" smtClean="0"/>
              <a:t>matter </a:t>
            </a:r>
            <a:r>
              <a:rPr lang="en-US" sz="3400" b="1" dirty="0"/>
              <a:t>of </a:t>
            </a:r>
            <a:r>
              <a:rPr lang="en-US" sz="3400" b="1" dirty="0" smtClean="0"/>
              <a:t>perspective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3477572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taken from:</a:t>
            </a:r>
          </a:p>
          <a:p>
            <a:pPr algn="l"/>
            <a:r>
              <a:rPr lang="en-CA" sz="1200" dirty="0" err="1">
                <a:solidFill>
                  <a:srgbClr val="000000"/>
                </a:solidFill>
              </a:rPr>
              <a:t>Vercillo</a:t>
            </a:r>
            <a:r>
              <a:rPr lang="en-CA" sz="1200" dirty="0">
                <a:solidFill>
                  <a:srgbClr val="000000"/>
                </a:solidFill>
              </a:rPr>
              <a:t>, K. (Oct. 30, 2012). Two Faces or a Vase? Old or Young Lady? 10 Simple but Wonderful Optical Illusions.  Hub Pages. Taken on Oct. 30/15 from </a:t>
            </a:r>
            <a:r>
              <a:rPr lang="en-CA" sz="1200" dirty="0" smtClean="0">
                <a:solidFill>
                  <a:srgbClr val="000000"/>
                </a:solidFill>
              </a:rPr>
              <a:t>hubpages.com/art/Two-Faces-or-a-Vase-10-Simple-but-Wonderful-Optical-Illusions</a:t>
            </a:r>
            <a:r>
              <a:rPr lang="en-CA" sz="1200" dirty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en-CA" sz="1200" dirty="0" smtClean="0">
                <a:solidFill>
                  <a:srgbClr val="000000"/>
                </a:solidFill>
              </a:rPr>
              <a:t>.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95936" y="2319160"/>
            <a:ext cx="440787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3600" spc="-150" dirty="0">
                <a:solidFill>
                  <a:srgbClr val="000000"/>
                </a:solidFill>
              </a:rPr>
              <a:t>What do YOU see?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3600" spc="-150" dirty="0">
              <a:solidFill>
                <a:srgbClr val="000000"/>
              </a:solidFill>
            </a:endParaRPr>
          </a:p>
        </p:txBody>
      </p:sp>
      <p:pic>
        <p:nvPicPr>
          <p:cNvPr id="8" name="Picture 7" descr="http://usercontent1.hubimg.com/2012714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5540"/>
            <a:ext cx="2891137" cy="405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5688632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A </a:t>
            </a:r>
            <a:r>
              <a:rPr lang="en-US" sz="3400" b="1" dirty="0" smtClean="0"/>
              <a:t>matter </a:t>
            </a:r>
            <a:r>
              <a:rPr lang="en-US" sz="3400" b="1" dirty="0"/>
              <a:t>of </a:t>
            </a:r>
            <a:r>
              <a:rPr lang="en-US" sz="3400" b="1" dirty="0" smtClean="0"/>
              <a:t>perspective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3477572"/>
            <a:ext cx="2592288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taken from:</a:t>
            </a:r>
          </a:p>
          <a:p>
            <a:pPr algn="l"/>
            <a:r>
              <a:rPr lang="en-CA" sz="1200" dirty="0" err="1">
                <a:solidFill>
                  <a:srgbClr val="000000"/>
                </a:solidFill>
              </a:rPr>
              <a:t>Vercillo</a:t>
            </a:r>
            <a:r>
              <a:rPr lang="en-CA" sz="1200" dirty="0">
                <a:solidFill>
                  <a:srgbClr val="000000"/>
                </a:solidFill>
              </a:rPr>
              <a:t>, K. (Oct. 30, 2012). Two Faces or a Vase? Old or Young Lady? 10 Simple but Wonderful Optical Illusions.  Hub Pages. Taken on Oct. 30/15 from </a:t>
            </a:r>
            <a:r>
              <a:rPr lang="en-CA" sz="1200" dirty="0" smtClean="0">
                <a:solidFill>
                  <a:srgbClr val="000000"/>
                </a:solidFill>
              </a:rPr>
              <a:t>hubpages.com/art/Two-Faces-or-a-Vase-10-Simple-but-Wonderful-Optical-Illusions</a:t>
            </a:r>
            <a:r>
              <a:rPr lang="en-CA" sz="1200" dirty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en-CA" sz="1200" dirty="0" smtClean="0">
                <a:solidFill>
                  <a:srgbClr val="000000"/>
                </a:solidFill>
              </a:rPr>
              <a:t>.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95936" y="2319160"/>
            <a:ext cx="440787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3600" spc="-150" dirty="0">
                <a:solidFill>
                  <a:srgbClr val="000000"/>
                </a:solidFill>
              </a:rPr>
              <a:t>What do YOU see?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3600" spc="-1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789534" cy="38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5688632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A </a:t>
            </a:r>
            <a:r>
              <a:rPr lang="en-US" sz="3400" b="1" dirty="0" smtClean="0"/>
              <a:t>matter </a:t>
            </a:r>
            <a:r>
              <a:rPr lang="en-US" sz="3400" b="1" dirty="0"/>
              <a:t>of </a:t>
            </a:r>
            <a:r>
              <a:rPr lang="en-US" sz="3400" b="1" dirty="0" smtClean="0"/>
              <a:t>perspective</a:t>
            </a:r>
            <a:endParaRPr lang="en-US" sz="3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7984" y="3477572"/>
            <a:ext cx="2880320" cy="477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200" dirty="0">
                <a:solidFill>
                  <a:srgbClr val="000000"/>
                </a:solidFill>
              </a:rPr>
              <a:t>Image taken from:</a:t>
            </a:r>
          </a:p>
          <a:p>
            <a:pPr algn="l"/>
            <a:r>
              <a:rPr lang="en-CA" sz="1200" dirty="0">
                <a:solidFill>
                  <a:srgbClr val="000000"/>
                </a:solidFill>
              </a:rPr>
              <a:t>Officially Bored. Optical Illusions Page 2. Taken on Oct. 30/15 from </a:t>
            </a:r>
            <a:r>
              <a:rPr lang="en-CA" sz="1200" dirty="0" smtClean="0">
                <a:solidFill>
                  <a:srgbClr val="000000"/>
                </a:solidFill>
              </a:rPr>
              <a:t>www.officiallybored.net/page74.htm</a:t>
            </a:r>
            <a:endParaRPr lang="en-CA" sz="1200" dirty="0">
              <a:solidFill>
                <a:srgbClr val="000000"/>
              </a:solidFill>
            </a:endParaRPr>
          </a:p>
          <a:p>
            <a:pPr algn="l"/>
            <a:r>
              <a:rPr lang="en-CA" sz="1200" dirty="0" smtClean="0">
                <a:solidFill>
                  <a:srgbClr val="000000"/>
                </a:solidFill>
              </a:rPr>
              <a:t>.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95936" y="2319160"/>
            <a:ext cx="440787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3600" spc="-150" dirty="0">
                <a:solidFill>
                  <a:srgbClr val="000000"/>
                </a:solidFill>
              </a:rPr>
              <a:t>What do YOU see?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3600" spc="-150" dirty="0">
              <a:solidFill>
                <a:srgbClr val="000000"/>
              </a:solidFill>
            </a:endParaRPr>
          </a:p>
        </p:txBody>
      </p:sp>
      <p:pic>
        <p:nvPicPr>
          <p:cNvPr id="8" name="Picture 7" descr="liar optical illusion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94" y="1958816"/>
            <a:ext cx="2295646" cy="399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64804"/>
            <a:ext cx="5906098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1268760"/>
            <a:ext cx="5688632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400" b="1" dirty="0"/>
              <a:t>A </a:t>
            </a:r>
            <a:r>
              <a:rPr lang="en-US" sz="3400" b="1" dirty="0" smtClean="0"/>
              <a:t>matter </a:t>
            </a:r>
            <a:r>
              <a:rPr lang="en-US" sz="3400" b="1" dirty="0"/>
              <a:t>of </a:t>
            </a:r>
            <a:r>
              <a:rPr lang="en-US" sz="3400" b="1" dirty="0" smtClean="0"/>
              <a:t>perspective</a:t>
            </a:r>
            <a:endParaRPr lang="en-US" sz="3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8064" y="3122966"/>
            <a:ext cx="440787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CA" sz="3000" spc="-150" dirty="0">
                <a:solidFill>
                  <a:srgbClr val="000000"/>
                </a:solidFill>
              </a:rPr>
              <a:t>What do YOU see?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n-CA" sz="3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/title slide">
  <a:themeElements>
    <a:clrScheme name="Custom 6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Custom 5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A6A2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Incised90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1063</Words>
  <Application>Microsoft Office PowerPoint</Application>
  <PresentationFormat>On-screen Show (4:3)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Incised901 Lt BT</vt:lpstr>
      <vt:lpstr>Wingdings</vt:lpstr>
      <vt:lpstr>Custom Design</vt:lpstr>
      <vt:lpstr>subtitle/title slide</vt:lpstr>
      <vt:lpstr>info slide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ferorek</dc:creator>
  <cp:lastModifiedBy>Ferorelli, Kristina</cp:lastModifiedBy>
  <cp:revision>106</cp:revision>
  <cp:lastPrinted>2016-01-20T19:50:32Z</cp:lastPrinted>
  <dcterms:created xsi:type="dcterms:W3CDTF">2015-05-19T15:54:27Z</dcterms:created>
  <dcterms:modified xsi:type="dcterms:W3CDTF">2016-11-15T16:59:02Z</dcterms:modified>
</cp:coreProperties>
</file>