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62" r:id="rId3"/>
    <p:sldMasterId id="2147483666" r:id="rId4"/>
  </p:sldMasterIdLst>
  <p:notesMasterIdLst>
    <p:notesMasterId r:id="rId14"/>
  </p:notesMasterIdLst>
  <p:handoutMasterIdLst>
    <p:handoutMasterId r:id="rId15"/>
  </p:handoutMasterIdLst>
  <p:sldIdLst>
    <p:sldId id="256" r:id="rId5"/>
    <p:sldId id="319" r:id="rId6"/>
    <p:sldId id="318" r:id="rId7"/>
    <p:sldId id="342" r:id="rId8"/>
    <p:sldId id="326" r:id="rId9"/>
    <p:sldId id="343" r:id="rId10"/>
    <p:sldId id="344" r:id="rId11"/>
    <p:sldId id="345" r:id="rId12"/>
    <p:sldId id="346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66" autoAdjust="0"/>
    <p:restoredTop sz="94660"/>
  </p:normalViewPr>
  <p:slideViewPr>
    <p:cSldViewPr>
      <p:cViewPr varScale="1">
        <p:scale>
          <a:sx n="96" d="100"/>
          <a:sy n="96" d="100"/>
        </p:scale>
        <p:origin x="1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56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0544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1263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850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9665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0419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7400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2619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2443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7723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0138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8955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423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3715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371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244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858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760EC-57F0-4A79-8F61-ED9115704460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4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7D4AF-3251-4176-B2ED-352AF1798B7D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239F0-0234-4DB9-8BB5-B635F5AB68B7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18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CC6EB-D90A-4C0B-B2AA-E1EBB1566D11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42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29848" y="2564904"/>
            <a:ext cx="7034639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200"/>
              </a:lnSpc>
            </a:pPr>
            <a:r>
              <a:rPr lang="en-US" b="1" spc="-150" dirty="0" smtClean="0"/>
              <a:t>Grassroots </a:t>
            </a:r>
            <a:r>
              <a:rPr lang="en-US" b="1" spc="-150" dirty="0" smtClean="0"/>
              <a:t>movements</a:t>
            </a:r>
            <a:endParaRPr lang="en-US" b="1" spc="-15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29849" y="2780928"/>
            <a:ext cx="7034639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94768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1844824"/>
            <a:ext cx="7776864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sz="2600" b="1" spc="-150" dirty="0">
                <a:solidFill>
                  <a:srgbClr val="000000"/>
                </a:solidFill>
              </a:rPr>
              <a:t>Merriam-Webster defines grassroots as:</a:t>
            </a:r>
          </a:p>
          <a:p>
            <a:pPr marL="804863" indent="-269875" algn="l">
              <a:lnSpc>
                <a:spcPts val="3200"/>
              </a:lnSpc>
              <a:buFont typeface="ITC Franklin Gothic Std Book" panose="020B0504030503020204" pitchFamily="34" charset="0"/>
              <a:buChar char="–"/>
            </a:pPr>
            <a:r>
              <a:rPr lang="en-CA" sz="2600" spc="-150" dirty="0" smtClean="0">
                <a:solidFill>
                  <a:srgbClr val="000000"/>
                </a:solidFill>
              </a:rPr>
              <a:t>The </a:t>
            </a:r>
            <a:r>
              <a:rPr lang="en-CA" sz="2600" spc="-150" dirty="0">
                <a:solidFill>
                  <a:srgbClr val="000000"/>
                </a:solidFill>
              </a:rPr>
              <a:t>very foundation or source</a:t>
            </a:r>
          </a:p>
          <a:p>
            <a:pPr marL="804863" indent="-269875" algn="l">
              <a:lnSpc>
                <a:spcPts val="3200"/>
              </a:lnSpc>
              <a:buFont typeface="ITC Franklin Gothic Std Book" panose="020B0504030503020204" pitchFamily="34" charset="0"/>
              <a:buChar char="–"/>
            </a:pPr>
            <a:r>
              <a:rPr lang="en-CA" sz="2600" spc="-150" dirty="0">
                <a:solidFill>
                  <a:srgbClr val="000000"/>
                </a:solidFill>
              </a:rPr>
              <a:t>The basic level of society or of an organization especially as viewed in relation to higher or more centralized positions of </a:t>
            </a:r>
            <a:r>
              <a:rPr lang="en-CA" sz="2600" spc="-150" dirty="0" smtClean="0">
                <a:solidFill>
                  <a:srgbClr val="000000"/>
                </a:solidFill>
              </a:rPr>
              <a:t>power</a:t>
            </a:r>
          </a:p>
          <a:p>
            <a:pPr marL="457200" indent="-457200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b="1" spc="-150" dirty="0">
                <a:solidFill>
                  <a:srgbClr val="000000"/>
                </a:solidFill>
              </a:rPr>
              <a:t>In basic terms, a grass roots movement starts from nothing</a:t>
            </a:r>
          </a:p>
          <a:p>
            <a:pPr marL="457200" indent="-457200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b="1" spc="-150" dirty="0">
                <a:solidFill>
                  <a:srgbClr val="000000"/>
                </a:solidFill>
              </a:rPr>
              <a:t>Like actual grass roots, they start from the ground and grow up</a:t>
            </a:r>
          </a:p>
          <a:p>
            <a:pPr marL="457200" indent="-457200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b="1" spc="-150" dirty="0">
                <a:solidFill>
                  <a:srgbClr val="000000"/>
                </a:solidFill>
              </a:rPr>
              <a:t>Run by the </a:t>
            </a:r>
            <a:r>
              <a:rPr lang="en-CA" sz="2600" b="1" spc="-150" dirty="0" smtClean="0">
                <a:solidFill>
                  <a:srgbClr val="000000"/>
                </a:solidFill>
              </a:rPr>
              <a:t>people</a:t>
            </a:r>
            <a:endParaRPr lang="en-CA" sz="2600" b="1" spc="-15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412776"/>
            <a:ext cx="7300430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A </a:t>
            </a:r>
            <a:r>
              <a:rPr lang="en-CA" sz="3500" b="1" spc="-150" dirty="0" smtClean="0"/>
              <a:t>quick </a:t>
            </a:r>
            <a:r>
              <a:rPr lang="en-CA" sz="3500" b="1" spc="-150" dirty="0"/>
              <a:t>d</a:t>
            </a:r>
            <a:r>
              <a:rPr lang="en-CA" sz="3500" b="1" spc="-150" dirty="0" smtClean="0"/>
              <a:t>efinition</a:t>
            </a:r>
            <a:endParaRPr lang="en-CA" sz="3500" b="1" spc="-150" dirty="0"/>
          </a:p>
        </p:txBody>
      </p:sp>
    </p:spTree>
    <p:extLst>
      <p:ext uri="{BB962C8B-B14F-4D97-AF65-F5344CB8AC3E}">
        <p14:creationId xmlns:p14="http://schemas.microsoft.com/office/powerpoint/2010/main" val="41097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43608" y="2780928"/>
            <a:ext cx="3700030" cy="26642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400"/>
              </a:lnSpc>
            </a:pPr>
            <a:r>
              <a:rPr lang="en-CA" sz="2400" b="1" spc="-150" dirty="0">
                <a:solidFill>
                  <a:srgbClr val="000000"/>
                </a:solidFill>
              </a:rPr>
              <a:t>The Civil Rights Movement of the </a:t>
            </a:r>
            <a:r>
              <a:rPr lang="en-CA" sz="2400" b="1" spc="-150" dirty="0" smtClean="0">
                <a:solidFill>
                  <a:srgbClr val="000000"/>
                </a:solidFill>
              </a:rPr>
              <a:t>1960’s</a:t>
            </a:r>
          </a:p>
          <a:p>
            <a:pPr algn="l">
              <a:lnSpc>
                <a:spcPts val="800"/>
              </a:lnSpc>
            </a:pPr>
            <a:endParaRPr lang="en-CA" sz="2400" b="1" spc="-15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CA" sz="2400" spc="-150" dirty="0">
                <a:solidFill>
                  <a:srgbClr val="000000"/>
                </a:solidFill>
              </a:rPr>
              <a:t>Began by a small group of people with a common </a:t>
            </a:r>
            <a:r>
              <a:rPr lang="en-CA" sz="2400" spc="-150" dirty="0" smtClean="0">
                <a:solidFill>
                  <a:srgbClr val="000000"/>
                </a:solidFill>
              </a:rPr>
              <a:t>goal</a:t>
            </a:r>
          </a:p>
          <a:p>
            <a:pPr marL="342900" indent="-342900" algn="l">
              <a:lnSpc>
                <a:spcPts val="800"/>
              </a:lnSpc>
              <a:buFont typeface="Arial" panose="020B0604020202020204" pitchFamily="34" charset="0"/>
              <a:buChar char="•"/>
            </a:pPr>
            <a:endParaRPr lang="en-CA" sz="2400" spc="-15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CA" sz="2400" spc="-150" dirty="0">
                <a:solidFill>
                  <a:srgbClr val="000000"/>
                </a:solidFill>
              </a:rPr>
              <a:t>Used methods like church meetings, sit-ins, letter writing, and marching to get their message across</a:t>
            </a:r>
          </a:p>
          <a:p>
            <a:pPr algn="l">
              <a:lnSpc>
                <a:spcPts val="3200"/>
              </a:lnSpc>
            </a:pPr>
            <a:endParaRPr lang="en-CA" sz="2800" spc="-15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55576" y="1340768"/>
            <a:ext cx="7920880" cy="3960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US" sz="3400" b="1" dirty="0"/>
              <a:t>Bottom </a:t>
            </a:r>
            <a:r>
              <a:rPr lang="en-US" sz="3400" b="1" dirty="0" smtClean="0"/>
              <a:t>up</a:t>
            </a:r>
            <a:endParaRPr lang="en-CA" sz="3400" b="1" spc="-150" dirty="0"/>
          </a:p>
        </p:txBody>
      </p:sp>
      <p:sp>
        <p:nvSpPr>
          <p:cNvPr id="2" name="Rectangle 1"/>
          <p:cNvSpPr/>
          <p:nvPr/>
        </p:nvSpPr>
        <p:spPr>
          <a:xfrm>
            <a:off x="899592" y="2736302"/>
            <a:ext cx="3888432" cy="3429001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576" y="1736812"/>
            <a:ext cx="7732478" cy="97210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2800" b="1" spc="-150" dirty="0">
                <a:solidFill>
                  <a:srgbClr val="000000"/>
                </a:solidFill>
              </a:rPr>
              <a:t>Grassroots are not controlled or started by the people already holding power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76056" y="2780928"/>
            <a:ext cx="3411998" cy="30243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400"/>
              </a:lnSpc>
            </a:pPr>
            <a:r>
              <a:rPr lang="en-CA" sz="2400" b="1" spc="-150" dirty="0">
                <a:solidFill>
                  <a:srgbClr val="000000"/>
                </a:solidFill>
              </a:rPr>
              <a:t>The Occupy Wall Street Movement</a:t>
            </a:r>
          </a:p>
          <a:p>
            <a:pPr algn="l">
              <a:lnSpc>
                <a:spcPts val="800"/>
              </a:lnSpc>
            </a:pPr>
            <a:endParaRPr lang="en-CA" sz="2400" b="1" spc="-15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CA" sz="2400" spc="-150" dirty="0">
                <a:solidFill>
                  <a:srgbClr val="000000"/>
                </a:solidFill>
              </a:rPr>
              <a:t>Direct action by citizens who were upset by the growing </a:t>
            </a:r>
            <a:r>
              <a:rPr lang="en-CA" sz="2400" spc="-150" dirty="0" smtClean="0">
                <a:solidFill>
                  <a:srgbClr val="000000"/>
                </a:solidFill>
              </a:rPr>
              <a:t>inequality</a:t>
            </a:r>
          </a:p>
          <a:p>
            <a:pPr marL="342900" indent="-342900" algn="l">
              <a:lnSpc>
                <a:spcPts val="800"/>
              </a:lnSpc>
              <a:buFont typeface="Arial" panose="020B0604020202020204" pitchFamily="34" charset="0"/>
              <a:buChar char="•"/>
            </a:pPr>
            <a:endParaRPr lang="en-CA" sz="2400" spc="-15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CA" sz="2400" spc="-150" dirty="0">
                <a:solidFill>
                  <a:srgbClr val="000000"/>
                </a:solidFill>
              </a:rPr>
              <a:t>Started with the idea of a few, but that idea resonated with many </a:t>
            </a:r>
          </a:p>
          <a:p>
            <a:pPr algn="l">
              <a:lnSpc>
                <a:spcPts val="3200"/>
              </a:lnSpc>
            </a:pPr>
            <a:endParaRPr lang="en-CA" sz="2800" spc="-15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32040" y="2736302"/>
            <a:ext cx="3888432" cy="3429001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312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591" y="2729803"/>
            <a:ext cx="5217410" cy="3548606"/>
          </a:xfrm>
          <a:prstGeom prst="rect">
            <a:avLst/>
          </a:prstGeom>
        </p:spPr>
      </p:pic>
      <p:pic>
        <p:nvPicPr>
          <p:cNvPr id="4" name="Picture 3" descr="Image result for grassroots moveme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060" y="-538317"/>
            <a:ext cx="5195940" cy="3268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soupstoc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9435"/>
            <a:ext cx="3926591" cy="261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Image result for idle no mor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9" y="-538317"/>
            <a:ext cx="4053484" cy="268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Content Placeholder 3"/>
          <p:cNvPicPr>
            <a:picLocks noGrp="1" noChangeAspect="1"/>
          </p:cNvPicPr>
          <p:nvPr/>
        </p:nvPicPr>
        <p:blipFill>
          <a:blip r:embed="rId7"/>
          <a:srcRect t="15266" b="15266"/>
          <a:stretch>
            <a:fillRect/>
          </a:stretch>
        </p:blipFill>
        <p:spPr>
          <a:xfrm>
            <a:off x="-1" y="2149321"/>
            <a:ext cx="4037161" cy="210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94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1988840"/>
            <a:ext cx="727280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 smtClean="0">
                <a:solidFill>
                  <a:srgbClr val="000000"/>
                </a:solidFill>
              </a:rPr>
              <a:t>Though </a:t>
            </a:r>
            <a:r>
              <a:rPr lang="en-CA" sz="2600" spc="-150" dirty="0">
                <a:solidFill>
                  <a:srgbClr val="000000"/>
                </a:solidFill>
              </a:rPr>
              <a:t>things like the Civil Rights Marches and Occupy are very popular, they are only a tiny proportion of what makes a grassroots </a:t>
            </a:r>
            <a:r>
              <a:rPr lang="en-CA" sz="2600" spc="-150" dirty="0" smtClean="0">
                <a:solidFill>
                  <a:srgbClr val="000000"/>
                </a:solidFill>
              </a:rPr>
              <a:t>movement</a:t>
            </a:r>
          </a:p>
          <a:p>
            <a:pPr marL="334963" indent="-334963" algn="l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CA" sz="2600" spc="-150" dirty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Most organizations are focused individuals who start with a basic idea and expand from there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412776"/>
            <a:ext cx="7300430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More </a:t>
            </a:r>
            <a:r>
              <a:rPr lang="en-CA" sz="3500" b="1" spc="-150" dirty="0" smtClean="0"/>
              <a:t>common forms</a:t>
            </a:r>
            <a:endParaRPr lang="en-CA" sz="3500" b="1" spc="-150" dirty="0"/>
          </a:p>
        </p:txBody>
      </p:sp>
    </p:spTree>
    <p:extLst>
      <p:ext uri="{BB962C8B-B14F-4D97-AF65-F5344CB8AC3E}">
        <p14:creationId xmlns:p14="http://schemas.microsoft.com/office/powerpoint/2010/main" val="28014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1988840"/>
            <a:ext cx="727280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Participating in a grassroots movement seems daunting at first</a:t>
            </a:r>
          </a:p>
          <a:p>
            <a:pPr marL="334963" indent="-334963" algn="l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CA" sz="2600" spc="-150" dirty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Just take your time, and think about issues in your community that you feel should be improved/change (</a:t>
            </a:r>
            <a:r>
              <a:rPr lang="en-CA" sz="2600" spc="-150" dirty="0" err="1">
                <a:solidFill>
                  <a:srgbClr val="000000"/>
                </a:solidFill>
              </a:rPr>
              <a:t>ie</a:t>
            </a:r>
            <a:r>
              <a:rPr lang="en-CA" sz="2600" spc="-150" dirty="0">
                <a:solidFill>
                  <a:srgbClr val="000000"/>
                </a:solidFill>
              </a:rPr>
              <a:t>. Bike lanes, affordable housing, later start to the high school day!)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412776"/>
            <a:ext cx="7300430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What </a:t>
            </a:r>
            <a:r>
              <a:rPr lang="en-CA" sz="3500" b="1" spc="-150" dirty="0" smtClean="0"/>
              <a:t>can </a:t>
            </a:r>
            <a:r>
              <a:rPr lang="en-CA" sz="3500" b="1" spc="-150" dirty="0"/>
              <a:t>y</a:t>
            </a:r>
            <a:r>
              <a:rPr lang="en-CA" sz="3500" b="1" spc="-150" dirty="0" smtClean="0"/>
              <a:t>ou </a:t>
            </a:r>
            <a:r>
              <a:rPr lang="en-CA" sz="3500" b="1" spc="-150" dirty="0"/>
              <a:t>d</a:t>
            </a:r>
            <a:r>
              <a:rPr lang="en-CA" sz="3500" b="1" spc="-150" dirty="0" smtClean="0"/>
              <a:t>o</a:t>
            </a:r>
            <a:r>
              <a:rPr lang="en-CA" sz="3500" b="1" spc="-15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6260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1988840"/>
            <a:ext cx="727280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Absolutely. </a:t>
            </a:r>
            <a:endParaRPr lang="en-CA" sz="2600" spc="-150" dirty="0" smtClean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CA" sz="2600" spc="-150" dirty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Keep in mind, most grassroots organizations are non-profits and need all the help they can </a:t>
            </a:r>
            <a:r>
              <a:rPr lang="en-CA" sz="2600" spc="-150" dirty="0" smtClean="0">
                <a:solidFill>
                  <a:srgbClr val="000000"/>
                </a:solidFill>
              </a:rPr>
              <a:t>get</a:t>
            </a:r>
          </a:p>
          <a:p>
            <a:pPr marL="334963" indent="-334963" algn="l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CA" sz="2600" spc="-150" dirty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Most welcome volunteers and people willing to donate time and energy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412776"/>
            <a:ext cx="7300430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Can </a:t>
            </a:r>
            <a:r>
              <a:rPr lang="en-CA" sz="3500" b="1" spc="-150" dirty="0" smtClean="0"/>
              <a:t>you </a:t>
            </a:r>
            <a:r>
              <a:rPr lang="en-CA" sz="3500" b="1" spc="-150" dirty="0"/>
              <a:t>m</a:t>
            </a:r>
            <a:r>
              <a:rPr lang="en-CA" sz="3500" b="1" spc="-150" dirty="0" smtClean="0"/>
              <a:t>ake </a:t>
            </a:r>
            <a:r>
              <a:rPr lang="en-CA" sz="3500" b="1" spc="-150" dirty="0"/>
              <a:t>a difference?</a:t>
            </a:r>
          </a:p>
        </p:txBody>
      </p:sp>
    </p:spTree>
    <p:extLst>
      <p:ext uri="{BB962C8B-B14F-4D97-AF65-F5344CB8AC3E}">
        <p14:creationId xmlns:p14="http://schemas.microsoft.com/office/powerpoint/2010/main" val="114220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1988840"/>
            <a:ext cx="763284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Grassroots organizations are generally started by individuals and small groups with a focused </a:t>
            </a:r>
            <a:r>
              <a:rPr lang="en-CA" sz="2600" spc="-150" dirty="0" smtClean="0">
                <a:solidFill>
                  <a:srgbClr val="000000"/>
                </a:solidFill>
              </a:rPr>
              <a:t>idea</a:t>
            </a:r>
          </a:p>
          <a:p>
            <a:pPr marL="334963" indent="-334963" algn="l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CA" sz="2600" spc="-150" dirty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They may broaden or narrow their focus after starting, but always have a specific mission in mind </a:t>
            </a:r>
          </a:p>
          <a:p>
            <a:pPr marL="1073150" indent="-457200" algn="l">
              <a:lnSpc>
                <a:spcPts val="3200"/>
              </a:lnSpc>
              <a:buFont typeface="Symbol" panose="05050102010706020507" pitchFamily="18" charset="2"/>
              <a:buChar char=""/>
            </a:pPr>
            <a:r>
              <a:rPr lang="en-CA" sz="2600" spc="-150" dirty="0">
                <a:solidFill>
                  <a:srgbClr val="000000"/>
                </a:solidFill>
              </a:rPr>
              <a:t>(i.e., bettering education, feeding the hungry, helping the impoverished</a:t>
            </a:r>
            <a:r>
              <a:rPr lang="en-CA" sz="2600" spc="-150" dirty="0" smtClean="0">
                <a:solidFill>
                  <a:srgbClr val="000000"/>
                </a:solidFill>
              </a:rPr>
              <a:t>)</a:t>
            </a:r>
          </a:p>
          <a:p>
            <a:pPr marL="1073150" indent="-457200" algn="l">
              <a:lnSpc>
                <a:spcPts val="1200"/>
              </a:lnSpc>
              <a:buFont typeface="Symbol" panose="05050102010706020507" pitchFamily="18" charset="2"/>
              <a:buChar char=""/>
            </a:pPr>
            <a:endParaRPr lang="en-CA" sz="2600" spc="-150" dirty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Built on ideas but kept running by dedicated workers and tons of volunteers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412776"/>
            <a:ext cx="7300430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Essentials</a:t>
            </a:r>
          </a:p>
        </p:txBody>
      </p:sp>
    </p:spTree>
    <p:extLst>
      <p:ext uri="{BB962C8B-B14F-4D97-AF65-F5344CB8AC3E}">
        <p14:creationId xmlns:p14="http://schemas.microsoft.com/office/powerpoint/2010/main" val="32065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1988840"/>
            <a:ext cx="763284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What are some major grassroots organizations you can think of</a:t>
            </a:r>
            <a:r>
              <a:rPr lang="en-CA" sz="2600" spc="-150" dirty="0" smtClean="0">
                <a:solidFill>
                  <a:srgbClr val="000000"/>
                </a:solidFill>
              </a:rPr>
              <a:t>?</a:t>
            </a:r>
          </a:p>
          <a:p>
            <a:pPr marL="334963" indent="-334963" algn="l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CA" sz="2600" spc="-150" dirty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What good can these small movements do</a:t>
            </a:r>
            <a:r>
              <a:rPr lang="en-CA" sz="2600" spc="-150" dirty="0" smtClean="0">
                <a:solidFill>
                  <a:srgbClr val="000000"/>
                </a:solidFill>
              </a:rPr>
              <a:t>?</a:t>
            </a:r>
          </a:p>
          <a:p>
            <a:pPr marL="334963" indent="-334963" algn="l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CA" sz="2600" spc="-150" dirty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Are grassroots movements ever effective</a:t>
            </a:r>
            <a:r>
              <a:rPr lang="en-CA" sz="2600" spc="-150" dirty="0" smtClean="0">
                <a:solidFill>
                  <a:srgbClr val="000000"/>
                </a:solidFill>
              </a:rPr>
              <a:t>?</a:t>
            </a:r>
          </a:p>
          <a:p>
            <a:pPr marL="334963" indent="-334963" algn="l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n-CA" sz="2600" spc="-150" dirty="0">
              <a:solidFill>
                <a:srgbClr val="000000"/>
              </a:solidFill>
            </a:endParaRP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Do the movements have to be big and popular to effect change or can a small group do just as well?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412776"/>
            <a:ext cx="7300430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74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ommon Threads">
      <a:dk1>
        <a:srgbClr val="00A6A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mon Threads">
      <a:majorFont>
        <a:latin typeface="Incised901 Lt B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ubtitle/title slide">
  <a:themeElements>
    <a:clrScheme name="Custom 6">
      <a:dk1>
        <a:srgbClr val="00A6A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7F7F7F"/>
      </a:folHlink>
    </a:clrScheme>
    <a:fontScheme name="Common Threads">
      <a:majorFont>
        <a:latin typeface="Incised901 Lt B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fo slide">
  <a:themeElements>
    <a:clrScheme name="Custom 5">
      <a:dk1>
        <a:srgbClr val="00A6A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A6A2"/>
      </a:folHlink>
    </a:clrScheme>
    <a:fontScheme name="Common Threads">
      <a:majorFont>
        <a:latin typeface="Incised901 Lt B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Common Threads">
      <a:dk1>
        <a:srgbClr val="00A6A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mon Threads">
      <a:majorFont>
        <a:latin typeface="Incised901 Lt BT"/>
        <a:ea typeface=""/>
        <a:cs typeface=""/>
      </a:majorFont>
      <a:minorFont>
        <a:latin typeface="Incised901 Lt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381</Words>
  <Application>Microsoft Office PowerPoint</Application>
  <PresentationFormat>On-screen Show (4:3)</PresentationFormat>
  <Paragraphs>49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Incised901 Lt BT</vt:lpstr>
      <vt:lpstr>ITC Franklin Gothic Std Book</vt:lpstr>
      <vt:lpstr>Symbol</vt:lpstr>
      <vt:lpstr>Custom Design</vt:lpstr>
      <vt:lpstr>subtitle/title slide</vt:lpstr>
      <vt:lpstr>info slide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ferorek</dc:creator>
  <cp:lastModifiedBy>Ferorelli, Kristina</cp:lastModifiedBy>
  <cp:revision>67</cp:revision>
  <cp:lastPrinted>2015-11-13T16:21:28Z</cp:lastPrinted>
  <dcterms:created xsi:type="dcterms:W3CDTF">2015-05-19T15:54:27Z</dcterms:created>
  <dcterms:modified xsi:type="dcterms:W3CDTF">2016-11-15T20:03:37Z</dcterms:modified>
</cp:coreProperties>
</file>