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62" r:id="rId3"/>
    <p:sldMasterId id="2147483666" r:id="rId4"/>
  </p:sldMasterIdLst>
  <p:notesMasterIdLst>
    <p:notesMasterId r:id="rId17"/>
  </p:notesMasterIdLst>
  <p:handoutMasterIdLst>
    <p:handoutMasterId r:id="rId18"/>
  </p:handoutMasterIdLst>
  <p:sldIdLst>
    <p:sldId id="256" r:id="rId5"/>
    <p:sldId id="319" r:id="rId6"/>
    <p:sldId id="326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66" autoAdjust="0"/>
    <p:restoredTop sz="94660"/>
  </p:normalViewPr>
  <p:slideViewPr>
    <p:cSldViewPr>
      <p:cViewPr varScale="1">
        <p:scale>
          <a:sx n="96" d="100"/>
          <a:sy n="96" d="100"/>
        </p:scale>
        <p:origin x="1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256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0544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1263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4850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3166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9121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745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9665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619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2443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7723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13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8955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3430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8134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423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3715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371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244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7858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760EC-57F0-4A79-8F61-ED9115704460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4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7D4AF-3251-4176-B2ED-352AF1798B7D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239F0-0234-4DB9-8BB5-B635F5AB68B7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18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CC6EB-D90A-4C0B-B2AA-E1EBB1566D11}" type="slidenum">
              <a:rPr lang="en-CA" smtClean="0"/>
              <a:t>‹#›</a:t>
            </a:fld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42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://www.funboxcomedy.com/" TargetMode="External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hyperlink" Target="http://www.sharefoodbringhome.org/" TargetMode="External"/><Relationship Id="rId4" Type="http://schemas.openxmlformats.org/officeDocument/2006/relationships/hyperlink" Target="http://prc.dartmouth.edu/education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929848" y="2564904"/>
            <a:ext cx="7034639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200"/>
              </a:lnSpc>
            </a:pPr>
            <a:r>
              <a:rPr lang="en-US" b="1" spc="-150" dirty="0"/>
              <a:t>Access to </a:t>
            </a:r>
            <a:r>
              <a:rPr lang="en-US" b="1" spc="-150" dirty="0"/>
              <a:t>s</a:t>
            </a:r>
            <a:r>
              <a:rPr lang="en-US" b="1" spc="-150" dirty="0" smtClean="0"/>
              <a:t>ocial </a:t>
            </a:r>
            <a:r>
              <a:rPr lang="en-US" b="1" spc="-150" dirty="0"/>
              <a:t>s</a:t>
            </a:r>
            <a:r>
              <a:rPr lang="en-US" b="1" spc="-150" dirty="0" smtClean="0"/>
              <a:t>ervices</a:t>
            </a:r>
            <a:endParaRPr lang="en-US" b="1" spc="-15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929849" y="2780928"/>
            <a:ext cx="7034639" cy="7200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9476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899592" y="1772816"/>
            <a:ext cx="763284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In 1914 the </a:t>
            </a:r>
            <a:r>
              <a:rPr lang="en-CA" sz="2600" b="1" i="1" spc="-150" dirty="0">
                <a:solidFill>
                  <a:srgbClr val="000000"/>
                </a:solidFill>
              </a:rPr>
              <a:t>Workmen’s Compensation Act </a:t>
            </a:r>
            <a:r>
              <a:rPr lang="en-CA" sz="2600" b="1" i="1" spc="-150" dirty="0" smtClean="0">
                <a:solidFill>
                  <a:srgbClr val="000000"/>
                </a:solidFill>
              </a:rPr>
              <a:t> </a:t>
            </a:r>
            <a:r>
              <a:rPr lang="en-CA" sz="2600" spc="-150" dirty="0" smtClean="0">
                <a:solidFill>
                  <a:srgbClr val="000000"/>
                </a:solidFill>
              </a:rPr>
              <a:t>of </a:t>
            </a:r>
            <a:r>
              <a:rPr lang="en-CA" sz="2600" spc="-150" dirty="0">
                <a:solidFill>
                  <a:srgbClr val="000000"/>
                </a:solidFill>
              </a:rPr>
              <a:t>Ontario came into law.  </a:t>
            </a: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This act provided financial compensation for workers who were injured on the job site and could no longer participate in the work force.</a:t>
            </a:r>
          </a:p>
        </p:txBody>
      </p:sp>
    </p:spTree>
    <p:extLst>
      <p:ext uri="{BB962C8B-B14F-4D97-AF65-F5344CB8AC3E}">
        <p14:creationId xmlns:p14="http://schemas.microsoft.com/office/powerpoint/2010/main" val="236955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71600" y="1772816"/>
            <a:ext cx="7344816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In 1927 the </a:t>
            </a:r>
            <a:r>
              <a:rPr lang="en-CA" sz="2600" b="1" i="1" spc="-150" dirty="0">
                <a:solidFill>
                  <a:srgbClr val="000000"/>
                </a:solidFill>
              </a:rPr>
              <a:t>Old Age Pension Act </a:t>
            </a:r>
            <a:r>
              <a:rPr lang="en-CA" sz="2600" b="1" i="1" spc="-150" dirty="0" smtClean="0">
                <a:solidFill>
                  <a:srgbClr val="000000"/>
                </a:solidFill>
              </a:rPr>
              <a:t> </a:t>
            </a:r>
            <a:r>
              <a:rPr lang="en-CA" sz="2600" spc="-150" dirty="0" smtClean="0">
                <a:solidFill>
                  <a:srgbClr val="000000"/>
                </a:solidFill>
              </a:rPr>
              <a:t>is </a:t>
            </a:r>
            <a:r>
              <a:rPr lang="en-CA" sz="2600" spc="-150" dirty="0">
                <a:solidFill>
                  <a:srgbClr val="000000"/>
                </a:solidFill>
              </a:rPr>
              <a:t>brought into law</a:t>
            </a:r>
            <a:r>
              <a:rPr lang="en-CA" sz="2600" spc="-150" dirty="0" smtClean="0">
                <a:solidFill>
                  <a:srgbClr val="000000"/>
                </a:solidFill>
              </a:rPr>
              <a:t>.</a:t>
            </a: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The federal and provincial governments fund pensions for citizens 70 years and older. </a:t>
            </a:r>
            <a:r>
              <a:rPr lang="en-CA" sz="2600" spc="-150" dirty="0" smtClean="0">
                <a:solidFill>
                  <a:srgbClr val="000000"/>
                </a:solidFill>
              </a:rPr>
              <a:t>This </a:t>
            </a:r>
            <a:r>
              <a:rPr lang="en-CA" sz="2600" spc="-150" dirty="0">
                <a:solidFill>
                  <a:srgbClr val="000000"/>
                </a:solidFill>
              </a:rPr>
              <a:t>law excludes First Nations people.</a:t>
            </a: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This law demonstrated that the government had an obligation to provide a network of social services for its citizens.</a:t>
            </a:r>
          </a:p>
        </p:txBody>
      </p:sp>
    </p:spTree>
    <p:extLst>
      <p:ext uri="{BB962C8B-B14F-4D97-AF65-F5344CB8AC3E}">
        <p14:creationId xmlns:p14="http://schemas.microsoft.com/office/powerpoint/2010/main" val="11556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331640" y="2852936"/>
            <a:ext cx="7344816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In 1940 </a:t>
            </a:r>
            <a:r>
              <a:rPr lang="en-CA" sz="2600" b="1" i="1" spc="-150" dirty="0">
                <a:solidFill>
                  <a:srgbClr val="000000"/>
                </a:solidFill>
              </a:rPr>
              <a:t>Unemployment Insurance Act </a:t>
            </a:r>
            <a:r>
              <a:rPr lang="en-CA" sz="2600" b="1" i="1" spc="-150" dirty="0" smtClean="0">
                <a:solidFill>
                  <a:srgbClr val="000000"/>
                </a:solidFill>
              </a:rPr>
              <a:t> </a:t>
            </a:r>
            <a:r>
              <a:rPr lang="en-CA" sz="2600" spc="-150" dirty="0" smtClean="0">
                <a:solidFill>
                  <a:srgbClr val="000000"/>
                </a:solidFill>
              </a:rPr>
              <a:t>is </a:t>
            </a:r>
            <a:r>
              <a:rPr lang="en-CA" sz="2600" spc="-150" dirty="0">
                <a:solidFill>
                  <a:srgbClr val="000000"/>
                </a:solidFill>
              </a:rPr>
              <a:t>Canada’s </a:t>
            </a: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first national </a:t>
            </a:r>
            <a:r>
              <a:rPr lang="en-CA" sz="2600" spc="-150" dirty="0" smtClean="0">
                <a:solidFill>
                  <a:srgbClr val="000000"/>
                </a:solidFill>
              </a:rPr>
              <a:t>social insurance program</a:t>
            </a:r>
            <a:r>
              <a:rPr lang="en-CA" sz="2600" spc="-15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032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95500" y="2420888"/>
            <a:ext cx="7776864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600" b="1" spc="-150" dirty="0">
                <a:solidFill>
                  <a:srgbClr val="000000"/>
                </a:solidFill>
              </a:rPr>
              <a:t>Think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600" b="1" spc="-150" dirty="0">
                <a:solidFill>
                  <a:srgbClr val="000000"/>
                </a:solidFill>
              </a:rPr>
              <a:t>Pair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CA" sz="2600" b="1" spc="-150" dirty="0">
                <a:solidFill>
                  <a:srgbClr val="000000"/>
                </a:solidFill>
              </a:rPr>
              <a:t>Share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What are some services you expect from your community? </a:t>
            </a:r>
          </a:p>
        </p:txBody>
      </p:sp>
    </p:spTree>
    <p:extLst>
      <p:ext uri="{BB962C8B-B14F-4D97-AF65-F5344CB8AC3E}">
        <p14:creationId xmlns:p14="http://schemas.microsoft.com/office/powerpoint/2010/main" val="410971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19672" y="1772816"/>
            <a:ext cx="727280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Clean air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Access to education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Access to medical care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Housing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Food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Clean water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Job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80145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1988840"/>
            <a:ext cx="727280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Social Services are activities or programs offered to promote well-being</a:t>
            </a:r>
            <a:r>
              <a:rPr lang="en-CA" sz="2600" spc="-150" dirty="0" smtClean="0">
                <a:solidFill>
                  <a:srgbClr val="000000"/>
                </a:solidFill>
              </a:rPr>
              <a:t>.</a:t>
            </a: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endParaRPr lang="en-CA" sz="2600" spc="-150" dirty="0" smtClean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endParaRPr lang="en-CA" sz="2600" spc="-150" dirty="0" smtClean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lvl="0" algn="l">
              <a:spcBef>
                <a:spcPts val="0"/>
              </a:spcBef>
              <a:buSzPct val="25000"/>
            </a:pPr>
            <a:r>
              <a:rPr lang="en-CA" sz="180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www.funboxcomedy.com</a:t>
            </a:r>
          </a:p>
          <a:p>
            <a:pPr lvl="0" algn="l">
              <a:spcBef>
                <a:spcPts val="0"/>
              </a:spcBef>
              <a:buSzPct val="25000"/>
            </a:pPr>
            <a:r>
              <a:rPr lang="en-CA" sz="180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prc.dartmouth.edu</a:t>
            </a:r>
          </a:p>
          <a:p>
            <a:pPr lvl="0" algn="l">
              <a:spcBef>
                <a:spcPts val="0"/>
              </a:spcBef>
              <a:buSzPct val="25000"/>
            </a:pPr>
            <a:r>
              <a:rPr lang="en-CA" sz="180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www.sharefoodbringhome.org</a:t>
            </a:r>
          </a:p>
          <a:p>
            <a:pPr lvl="0" algn="l">
              <a:spcBef>
                <a:spcPts val="0"/>
              </a:spcBef>
            </a:pPr>
            <a:endParaRPr lang="en-CA"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7300430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What is a SOCIAL SERVICE?</a:t>
            </a:r>
          </a:p>
        </p:txBody>
      </p:sp>
      <p:pic>
        <p:nvPicPr>
          <p:cNvPr id="5" name="Shape 10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0365" y="3068960"/>
            <a:ext cx="2242947" cy="1397893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</p:pic>
      <p:pic>
        <p:nvPicPr>
          <p:cNvPr id="6" name="Shape 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347864" y="3068960"/>
            <a:ext cx="3171059" cy="1397893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</p:pic>
      <p:pic>
        <p:nvPicPr>
          <p:cNvPr id="7" name="Shape 1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843475" y="3063726"/>
            <a:ext cx="1752164" cy="1403127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6260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187624" y="2636912"/>
            <a:ext cx="7272808" cy="26642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Health care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Dental care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Education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Community Centres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Job training</a:t>
            </a:r>
          </a:p>
          <a:p>
            <a:pPr marL="334963" indent="-334963" algn="l">
              <a:lnSpc>
                <a:spcPts val="3200"/>
              </a:lnSpc>
              <a:buFont typeface="Arial" panose="020B0604020202020204" pitchFamily="34" charset="0"/>
              <a:buChar char="•"/>
            </a:pPr>
            <a:r>
              <a:rPr lang="en-CA" sz="2600" spc="-150" dirty="0">
                <a:solidFill>
                  <a:srgbClr val="000000"/>
                </a:solidFill>
              </a:rPr>
              <a:t>Subsidized Housing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32866" y="1700808"/>
            <a:ext cx="8560062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What are some examples </a:t>
            </a:r>
            <a:endParaRPr lang="en-CA" sz="3500" b="1" spc="-150" dirty="0" smtClean="0"/>
          </a:p>
          <a:p>
            <a:pPr algn="l">
              <a:lnSpc>
                <a:spcPts val="3200"/>
              </a:lnSpc>
            </a:pPr>
            <a:r>
              <a:rPr lang="en-CA" sz="3500" b="1" spc="-150" dirty="0" smtClean="0"/>
              <a:t>of </a:t>
            </a:r>
            <a:r>
              <a:rPr lang="en-CA" sz="3500" b="1" spc="-150" dirty="0"/>
              <a:t>social services?</a:t>
            </a:r>
          </a:p>
        </p:txBody>
      </p:sp>
    </p:spTree>
    <p:extLst>
      <p:ext uri="{BB962C8B-B14F-4D97-AF65-F5344CB8AC3E}">
        <p14:creationId xmlns:p14="http://schemas.microsoft.com/office/powerpoint/2010/main" val="114220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2708920"/>
            <a:ext cx="763284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In major urban centres there are offices to access these services.</a:t>
            </a: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Not easily accessible in rural areas.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700808"/>
            <a:ext cx="6868382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How do we access those things in our communities in Canada?</a:t>
            </a:r>
          </a:p>
        </p:txBody>
      </p:sp>
    </p:spTree>
    <p:extLst>
      <p:ext uri="{BB962C8B-B14F-4D97-AF65-F5344CB8AC3E}">
        <p14:creationId xmlns:p14="http://schemas.microsoft.com/office/powerpoint/2010/main" val="32065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83568" y="2996952"/>
            <a:ext cx="7632848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Where? </a:t>
            </a:r>
          </a:p>
          <a:p>
            <a:pPr algn="l">
              <a:lnSpc>
                <a:spcPts val="3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Why?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844824"/>
            <a:ext cx="7732478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Are there disparities in these services provided in different parts of Canada? </a:t>
            </a:r>
          </a:p>
        </p:txBody>
      </p:sp>
    </p:spTree>
    <p:extLst>
      <p:ext uri="{BB962C8B-B14F-4D97-AF65-F5344CB8AC3E}">
        <p14:creationId xmlns:p14="http://schemas.microsoft.com/office/powerpoint/2010/main" val="2974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83768" y="2924944"/>
            <a:ext cx="7732478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Start timeline exercise…</a:t>
            </a:r>
          </a:p>
        </p:txBody>
      </p:sp>
    </p:spTree>
    <p:extLst>
      <p:ext uri="{BB962C8B-B14F-4D97-AF65-F5344CB8AC3E}">
        <p14:creationId xmlns:p14="http://schemas.microsoft.com/office/powerpoint/2010/main" val="17929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11560" y="2276872"/>
            <a:ext cx="8136904" cy="59766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Up until the early 20th century, the family, and the church were expected to care for its members. </a:t>
            </a:r>
            <a:r>
              <a:rPr lang="en-CA" sz="2600" spc="-150" dirty="0" smtClean="0">
                <a:solidFill>
                  <a:srgbClr val="000000"/>
                </a:solidFill>
              </a:rPr>
              <a:t>Children</a:t>
            </a:r>
            <a:r>
              <a:rPr lang="en-CA" sz="2600" spc="-150" dirty="0">
                <a:solidFill>
                  <a:srgbClr val="000000"/>
                </a:solidFill>
              </a:rPr>
              <a:t>, the elderly, and the ill needs were met by the community.  </a:t>
            </a:r>
          </a:p>
          <a:p>
            <a:pPr algn="l">
              <a:lnSpc>
                <a:spcPts val="1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As industrialization drew people into urban areas away from farms, a need for social services was identified by the government.  </a:t>
            </a:r>
          </a:p>
          <a:p>
            <a:pPr algn="l">
              <a:lnSpc>
                <a:spcPts val="1200"/>
              </a:lnSpc>
            </a:pPr>
            <a:endParaRPr lang="en-CA" sz="2600" spc="-150" dirty="0">
              <a:solidFill>
                <a:srgbClr val="000000"/>
              </a:solidFill>
            </a:endParaRPr>
          </a:p>
          <a:p>
            <a:pPr algn="l">
              <a:lnSpc>
                <a:spcPts val="3200"/>
              </a:lnSpc>
            </a:pPr>
            <a:r>
              <a:rPr lang="en-CA" sz="2600" spc="-150" dirty="0">
                <a:solidFill>
                  <a:srgbClr val="000000"/>
                </a:solidFill>
              </a:rPr>
              <a:t>Provincial </a:t>
            </a:r>
            <a:r>
              <a:rPr lang="en-CA" sz="2600" spc="-150" dirty="0" smtClean="0">
                <a:solidFill>
                  <a:srgbClr val="000000"/>
                </a:solidFill>
              </a:rPr>
              <a:t>governments </a:t>
            </a:r>
            <a:r>
              <a:rPr lang="en-CA" sz="2600" spc="-150" dirty="0">
                <a:solidFill>
                  <a:srgbClr val="000000"/>
                </a:solidFill>
              </a:rPr>
              <a:t>began funding private and church charities, as well as, providing some services directly.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3938" y="1412776"/>
            <a:ext cx="6868382" cy="4320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3200"/>
              </a:lnSpc>
            </a:pPr>
            <a:r>
              <a:rPr lang="en-CA" sz="3500" b="1" spc="-150" dirty="0"/>
              <a:t>Milestones in building Canada’s </a:t>
            </a:r>
            <a:r>
              <a:rPr lang="en-CA" sz="3500" b="1" spc="-150" dirty="0" smtClean="0"/>
              <a:t>current </a:t>
            </a:r>
            <a:r>
              <a:rPr lang="en-CA" sz="3500" b="1" spc="-150" dirty="0"/>
              <a:t>s</a:t>
            </a:r>
            <a:r>
              <a:rPr lang="en-CA" sz="3500" b="1" spc="-150" dirty="0" smtClean="0"/>
              <a:t>afety </a:t>
            </a:r>
            <a:r>
              <a:rPr lang="en-CA" sz="3500" b="1" spc="-150" dirty="0"/>
              <a:t>n</a:t>
            </a:r>
            <a:r>
              <a:rPr lang="en-CA" sz="3500" b="1" spc="-150" dirty="0" smtClean="0"/>
              <a:t>et</a:t>
            </a:r>
            <a:endParaRPr lang="en-CA" sz="3500" b="1" spc="-150" dirty="0"/>
          </a:p>
        </p:txBody>
      </p:sp>
    </p:spTree>
    <p:extLst>
      <p:ext uri="{BB962C8B-B14F-4D97-AF65-F5344CB8AC3E}">
        <p14:creationId xmlns:p14="http://schemas.microsoft.com/office/powerpoint/2010/main" val="36622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ommon Threads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mon Threads">
      <a:majorFont>
        <a:latin typeface="Incised901 Lt B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btitle/title slide">
  <a:themeElements>
    <a:clrScheme name="Custom 6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7F7F7F"/>
      </a:folHlink>
    </a:clrScheme>
    <a:fontScheme name="Common Threads">
      <a:majorFont>
        <a:latin typeface="Incised901 Lt B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fo slide">
  <a:themeElements>
    <a:clrScheme name="Custom 5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A6A2"/>
      </a:folHlink>
    </a:clrScheme>
    <a:fontScheme name="Common Threads">
      <a:majorFont>
        <a:latin typeface="Incised901 Lt B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Common Threads">
      <a:dk1>
        <a:srgbClr val="00A6A2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mon Threads">
      <a:majorFont>
        <a:latin typeface="Incised901 Lt BT"/>
        <a:ea typeface=""/>
        <a:cs typeface=""/>
      </a:majorFont>
      <a:minorFont>
        <a:latin typeface="Incised901 Lt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308</Words>
  <Application>Microsoft Office PowerPoint</Application>
  <PresentationFormat>On-screen Show (4:3)</PresentationFormat>
  <Paragraphs>54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Incised901 Lt BT</vt:lpstr>
      <vt:lpstr>Custom Design</vt:lpstr>
      <vt:lpstr>subtitle/title slide</vt:lpstr>
      <vt:lpstr>info slide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ferorek</dc:creator>
  <cp:lastModifiedBy>Ferorelli, Kristina</cp:lastModifiedBy>
  <cp:revision>71</cp:revision>
  <cp:lastPrinted>2016-11-15T15:45:23Z</cp:lastPrinted>
  <dcterms:created xsi:type="dcterms:W3CDTF">2015-05-19T15:54:27Z</dcterms:created>
  <dcterms:modified xsi:type="dcterms:W3CDTF">2016-11-15T15:45:41Z</dcterms:modified>
</cp:coreProperties>
</file>