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2" r:id="rId3"/>
    <p:sldMasterId id="2147483666" r:id="rId4"/>
  </p:sldMasterIdLst>
  <p:notesMasterIdLst>
    <p:notesMasterId r:id="rId35"/>
  </p:notesMasterIdLst>
  <p:handoutMasterIdLst>
    <p:handoutMasterId r:id="rId36"/>
  </p:handoutMasterIdLst>
  <p:sldIdLst>
    <p:sldId id="256" r:id="rId5"/>
    <p:sldId id="319" r:id="rId6"/>
    <p:sldId id="318" r:id="rId7"/>
    <p:sldId id="342" r:id="rId8"/>
    <p:sldId id="326" r:id="rId9"/>
    <p:sldId id="347" r:id="rId10"/>
    <p:sldId id="343" r:id="rId11"/>
    <p:sldId id="344" r:id="rId12"/>
    <p:sldId id="348" r:id="rId13"/>
    <p:sldId id="349" r:id="rId14"/>
    <p:sldId id="345" r:id="rId15"/>
    <p:sldId id="350" r:id="rId16"/>
    <p:sldId id="351" r:id="rId17"/>
    <p:sldId id="352" r:id="rId18"/>
    <p:sldId id="346" r:id="rId19"/>
    <p:sldId id="353" r:id="rId20"/>
    <p:sldId id="354" r:id="rId21"/>
    <p:sldId id="355" r:id="rId22"/>
    <p:sldId id="356" r:id="rId23"/>
    <p:sldId id="357" r:id="rId24"/>
    <p:sldId id="358" r:id="rId25"/>
    <p:sldId id="359" r:id="rId26"/>
    <p:sldId id="360" r:id="rId27"/>
    <p:sldId id="361" r:id="rId28"/>
    <p:sldId id="362" r:id="rId29"/>
    <p:sldId id="363" r:id="rId30"/>
    <p:sldId id="364" r:id="rId31"/>
    <p:sldId id="365" r:id="rId32"/>
    <p:sldId id="366" r:id="rId33"/>
    <p:sldId id="367" r:id="rId3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566" autoAdjust="0"/>
    <p:restoredTop sz="94660"/>
  </p:normalViewPr>
  <p:slideViewPr>
    <p:cSldViewPr>
      <p:cViewPr varScale="1">
        <p:scale>
          <a:sx n="96" d="100"/>
          <a:sy n="96" d="100"/>
        </p:scale>
        <p:origin x="156" y="84"/>
      </p:cViewPr>
      <p:guideLst>
        <p:guide orient="horz" pos="2160"/>
        <p:guide pos="2880"/>
      </p:guideLst>
    </p:cSldViewPr>
  </p:slideViewPr>
  <p:notesTextViewPr>
    <p:cViewPr>
      <p:scale>
        <a:sx n="1" d="1"/>
        <a:sy n="1" d="1"/>
      </p:scale>
      <p:origin x="0" y="0"/>
    </p:cViewPr>
  </p:notesTextViewPr>
  <p:notesViewPr>
    <p:cSldViewPr>
      <p:cViewPr varScale="1">
        <p:scale>
          <a:sx n="77" d="100"/>
          <a:sy n="77" d="100"/>
        </p:scale>
        <p:origin x="256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111782-6B41-E342-BBB0-A27B3E1A0CB7}"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CA"/>
        </a:p>
      </dgm:t>
    </dgm:pt>
    <dgm:pt modelId="{C48790E9-A7E2-B147-9B6B-F873FE866360}">
      <dgm:prSet phldrT="[Text]"/>
      <dgm:spPr/>
      <dgm:t>
        <a:bodyPr/>
        <a:lstStyle/>
        <a:p>
          <a:r>
            <a:rPr lang="en-CA" dirty="0" smtClean="0"/>
            <a:t>Sustainable Food System</a:t>
          </a:r>
          <a:endParaRPr lang="en-CA" dirty="0"/>
        </a:p>
      </dgm:t>
    </dgm:pt>
    <dgm:pt modelId="{D5F6ECAA-40B6-7F42-AF70-A28AAD45A877}" type="parTrans" cxnId="{0928AADC-94AD-5B44-80D5-7F6969D382FE}">
      <dgm:prSet/>
      <dgm:spPr/>
      <dgm:t>
        <a:bodyPr/>
        <a:lstStyle/>
        <a:p>
          <a:endParaRPr lang="en-CA"/>
        </a:p>
      </dgm:t>
    </dgm:pt>
    <dgm:pt modelId="{2053185A-EC68-2B47-B059-D2EC1DA5A22F}" type="sibTrans" cxnId="{0928AADC-94AD-5B44-80D5-7F6969D382FE}">
      <dgm:prSet/>
      <dgm:spPr/>
      <dgm:t>
        <a:bodyPr/>
        <a:lstStyle/>
        <a:p>
          <a:endParaRPr lang="en-CA"/>
        </a:p>
      </dgm:t>
    </dgm:pt>
    <dgm:pt modelId="{B38E605A-9896-7A49-8674-C8554C89AF58}">
      <dgm:prSet/>
      <dgm:spPr/>
      <dgm:t>
        <a:bodyPr/>
        <a:lstStyle/>
        <a:p>
          <a:r>
            <a:rPr lang="en-CA" dirty="0" smtClean="0"/>
            <a:t>Organic Methods</a:t>
          </a:r>
          <a:endParaRPr lang="en-CA" dirty="0"/>
        </a:p>
      </dgm:t>
    </dgm:pt>
    <dgm:pt modelId="{59A717D0-B64F-5D40-8306-D3D3803A026D}" type="sibTrans" cxnId="{BF31A4A1-4C2E-FA44-8E1F-E5298CB3F724}">
      <dgm:prSet/>
      <dgm:spPr/>
      <dgm:t>
        <a:bodyPr/>
        <a:lstStyle/>
        <a:p>
          <a:endParaRPr lang="en-CA"/>
        </a:p>
      </dgm:t>
    </dgm:pt>
    <dgm:pt modelId="{8A7289CC-C499-9049-8AE7-858B871BCA5A}" type="parTrans" cxnId="{BF31A4A1-4C2E-FA44-8E1F-E5298CB3F724}">
      <dgm:prSet/>
      <dgm:spPr/>
      <dgm:t>
        <a:bodyPr/>
        <a:lstStyle/>
        <a:p>
          <a:endParaRPr lang="en-CA"/>
        </a:p>
      </dgm:t>
    </dgm:pt>
    <dgm:pt modelId="{C01289A5-2A01-2C4B-83B1-4F9F94FA5D8B}">
      <dgm:prSet/>
      <dgm:spPr/>
      <dgm:t>
        <a:bodyPr/>
        <a:lstStyle/>
        <a:p>
          <a:r>
            <a:rPr lang="en-CA" dirty="0" smtClean="0"/>
            <a:t>Ethical Factors</a:t>
          </a:r>
          <a:endParaRPr lang="en-CA" dirty="0"/>
        </a:p>
      </dgm:t>
    </dgm:pt>
    <dgm:pt modelId="{9E44C371-08D6-7847-9327-0B4E1A66EAF3}" type="sibTrans" cxnId="{5B0FFE18-0DD5-F84A-9EC3-183D1E20BF8A}">
      <dgm:prSet/>
      <dgm:spPr/>
      <dgm:t>
        <a:bodyPr/>
        <a:lstStyle/>
        <a:p>
          <a:endParaRPr lang="en-CA"/>
        </a:p>
      </dgm:t>
    </dgm:pt>
    <dgm:pt modelId="{D39DEDE7-3087-8D45-8133-191E9F3907ED}" type="parTrans" cxnId="{5B0FFE18-0DD5-F84A-9EC3-183D1E20BF8A}">
      <dgm:prSet/>
      <dgm:spPr/>
      <dgm:t>
        <a:bodyPr/>
        <a:lstStyle/>
        <a:p>
          <a:endParaRPr lang="en-CA"/>
        </a:p>
      </dgm:t>
    </dgm:pt>
    <dgm:pt modelId="{9596F440-1650-844E-A98E-9D8BEC2ACE1B}">
      <dgm:prSet/>
      <dgm:spPr/>
      <dgm:t>
        <a:bodyPr/>
        <a:lstStyle/>
        <a:p>
          <a:r>
            <a:rPr lang="en-CA" dirty="0" smtClean="0"/>
            <a:t>Environmental Factors</a:t>
          </a:r>
          <a:endParaRPr lang="en-CA" dirty="0"/>
        </a:p>
      </dgm:t>
    </dgm:pt>
    <dgm:pt modelId="{FE0E0BBD-87E8-F64B-A566-129F2265AF9F}" type="sibTrans" cxnId="{2538F9A6-00AA-4440-8BF5-5A487C2F28B0}">
      <dgm:prSet/>
      <dgm:spPr/>
      <dgm:t>
        <a:bodyPr/>
        <a:lstStyle/>
        <a:p>
          <a:endParaRPr lang="en-CA"/>
        </a:p>
      </dgm:t>
    </dgm:pt>
    <dgm:pt modelId="{086C48EA-596C-9242-A1E5-2305275DFD78}" type="parTrans" cxnId="{2538F9A6-00AA-4440-8BF5-5A487C2F28B0}">
      <dgm:prSet/>
      <dgm:spPr/>
      <dgm:t>
        <a:bodyPr/>
        <a:lstStyle/>
        <a:p>
          <a:endParaRPr lang="en-CA"/>
        </a:p>
      </dgm:t>
    </dgm:pt>
    <dgm:pt modelId="{3CFDBD3E-39A1-FD4D-8679-39FBCF58C0F0}">
      <dgm:prSet/>
      <dgm:spPr/>
      <dgm:t>
        <a:bodyPr/>
        <a:lstStyle/>
        <a:p>
          <a:r>
            <a:rPr lang="en-CA" dirty="0" smtClean="0"/>
            <a:t>Food Wastage</a:t>
          </a:r>
          <a:endParaRPr lang="en-CA" dirty="0"/>
        </a:p>
      </dgm:t>
    </dgm:pt>
    <dgm:pt modelId="{05E2F90D-0620-274F-A7EB-7F16F7D0697A}" type="sibTrans" cxnId="{25CBED6A-D867-E147-AA41-E2844CB8E4DD}">
      <dgm:prSet/>
      <dgm:spPr/>
      <dgm:t>
        <a:bodyPr/>
        <a:lstStyle/>
        <a:p>
          <a:endParaRPr lang="en-CA"/>
        </a:p>
      </dgm:t>
    </dgm:pt>
    <dgm:pt modelId="{F947C417-77B8-4147-858D-01AA22EBE533}" type="parTrans" cxnId="{25CBED6A-D867-E147-AA41-E2844CB8E4DD}">
      <dgm:prSet/>
      <dgm:spPr/>
      <dgm:t>
        <a:bodyPr/>
        <a:lstStyle/>
        <a:p>
          <a:endParaRPr lang="en-CA"/>
        </a:p>
      </dgm:t>
    </dgm:pt>
    <dgm:pt modelId="{115B8B73-A4C3-EE46-A351-CBCA5B14FB64}">
      <dgm:prSet/>
      <dgm:spPr/>
      <dgm:t>
        <a:bodyPr/>
        <a:lstStyle/>
        <a:p>
          <a:r>
            <a:rPr lang="en-CA" dirty="0" smtClean="0"/>
            <a:t>Food Security</a:t>
          </a:r>
          <a:endParaRPr lang="en-CA" dirty="0"/>
        </a:p>
      </dgm:t>
    </dgm:pt>
    <dgm:pt modelId="{D4F630BB-2D42-E04A-8886-35BB4C9CEF07}" type="sibTrans" cxnId="{CCDFF943-C64A-6140-AA63-5F400F0EA927}">
      <dgm:prSet/>
      <dgm:spPr/>
      <dgm:t>
        <a:bodyPr/>
        <a:lstStyle/>
        <a:p>
          <a:endParaRPr lang="en-CA"/>
        </a:p>
      </dgm:t>
    </dgm:pt>
    <dgm:pt modelId="{EBA62B30-ECA3-074D-98BF-0DE82F6CE355}" type="parTrans" cxnId="{CCDFF943-C64A-6140-AA63-5F400F0EA927}">
      <dgm:prSet/>
      <dgm:spPr/>
      <dgm:t>
        <a:bodyPr/>
        <a:lstStyle/>
        <a:p>
          <a:endParaRPr lang="en-CA"/>
        </a:p>
      </dgm:t>
    </dgm:pt>
    <dgm:pt modelId="{DC468EF3-3E0A-7749-9053-A4A5EEEC48E6}">
      <dgm:prSet phldrT="[Text]"/>
      <dgm:spPr/>
      <dgm:t>
        <a:bodyPr/>
        <a:lstStyle/>
        <a:p>
          <a:r>
            <a:rPr lang="en-CA" dirty="0" smtClean="0"/>
            <a:t>Genetic Diversity</a:t>
          </a:r>
          <a:endParaRPr lang="en-CA" dirty="0"/>
        </a:p>
      </dgm:t>
    </dgm:pt>
    <dgm:pt modelId="{87B8C11A-CD9D-994F-9BE2-1969B974137B}" type="sibTrans" cxnId="{736CA832-AC63-DD4D-B79F-692D5A3F2218}">
      <dgm:prSet/>
      <dgm:spPr/>
      <dgm:t>
        <a:bodyPr/>
        <a:lstStyle/>
        <a:p>
          <a:endParaRPr lang="en-CA"/>
        </a:p>
      </dgm:t>
    </dgm:pt>
    <dgm:pt modelId="{89FE1D57-8EE1-744F-860A-C607694F7A5D}" type="parTrans" cxnId="{736CA832-AC63-DD4D-B79F-692D5A3F2218}">
      <dgm:prSet/>
      <dgm:spPr/>
      <dgm:t>
        <a:bodyPr/>
        <a:lstStyle/>
        <a:p>
          <a:endParaRPr lang="en-CA"/>
        </a:p>
      </dgm:t>
    </dgm:pt>
    <dgm:pt modelId="{9907A751-600F-D34E-8DB8-C7A18818E6B3}">
      <dgm:prSet phldrT="[Text]"/>
      <dgm:spPr/>
      <dgm:t>
        <a:bodyPr/>
        <a:lstStyle/>
        <a:p>
          <a:r>
            <a:rPr lang="en-CA" dirty="0" smtClean="0"/>
            <a:t>Carbon Footprint of Food</a:t>
          </a:r>
          <a:endParaRPr lang="en-CA" dirty="0"/>
        </a:p>
      </dgm:t>
    </dgm:pt>
    <dgm:pt modelId="{3ED8A042-CD07-6646-9EC2-C7187B7E7473}" type="sibTrans" cxnId="{4C6889DB-7CE7-9D42-A6C4-9C1DE5B72CD5}">
      <dgm:prSet/>
      <dgm:spPr/>
      <dgm:t>
        <a:bodyPr/>
        <a:lstStyle/>
        <a:p>
          <a:endParaRPr lang="en-CA"/>
        </a:p>
      </dgm:t>
    </dgm:pt>
    <dgm:pt modelId="{D7BAFC9A-5E31-344B-BBAD-74BC6EA8DD90}" type="parTrans" cxnId="{4C6889DB-7CE7-9D42-A6C4-9C1DE5B72CD5}">
      <dgm:prSet/>
      <dgm:spPr/>
      <dgm:t>
        <a:bodyPr/>
        <a:lstStyle/>
        <a:p>
          <a:endParaRPr lang="en-CA"/>
        </a:p>
      </dgm:t>
    </dgm:pt>
    <dgm:pt modelId="{924C6652-401E-294E-AC5D-A411C611394D}">
      <dgm:prSet phldrT="[Text]"/>
      <dgm:spPr/>
      <dgm:t>
        <a:bodyPr/>
        <a:lstStyle/>
        <a:p>
          <a:r>
            <a:rPr lang="en-CA" dirty="0" smtClean="0"/>
            <a:t>Food Miles</a:t>
          </a:r>
          <a:endParaRPr lang="en-CA" dirty="0"/>
        </a:p>
      </dgm:t>
    </dgm:pt>
    <dgm:pt modelId="{8D92227C-FBF2-E14C-8FAF-0B629B90DBAD}" type="sibTrans" cxnId="{F59BE67A-8D4D-D548-9B7A-816C7C3A16C8}">
      <dgm:prSet/>
      <dgm:spPr/>
      <dgm:t>
        <a:bodyPr/>
        <a:lstStyle/>
        <a:p>
          <a:endParaRPr lang="en-CA"/>
        </a:p>
      </dgm:t>
    </dgm:pt>
    <dgm:pt modelId="{96FD06EE-4232-AF4A-A46F-759C53F455E2}" type="parTrans" cxnId="{F59BE67A-8D4D-D548-9B7A-816C7C3A16C8}">
      <dgm:prSet/>
      <dgm:spPr/>
      <dgm:t>
        <a:bodyPr/>
        <a:lstStyle/>
        <a:p>
          <a:endParaRPr lang="en-CA"/>
        </a:p>
      </dgm:t>
    </dgm:pt>
    <dgm:pt modelId="{9D1D2C72-0971-DE49-BE12-618364E03A01}" type="pres">
      <dgm:prSet presAssocID="{9E111782-6B41-E342-BBB0-A27B3E1A0CB7}" presName="cycle" presStyleCnt="0">
        <dgm:presLayoutVars>
          <dgm:chMax val="1"/>
          <dgm:dir/>
          <dgm:animLvl val="ctr"/>
          <dgm:resizeHandles val="exact"/>
        </dgm:presLayoutVars>
      </dgm:prSet>
      <dgm:spPr/>
      <dgm:t>
        <a:bodyPr/>
        <a:lstStyle/>
        <a:p>
          <a:endParaRPr lang="en-CA"/>
        </a:p>
      </dgm:t>
    </dgm:pt>
    <dgm:pt modelId="{B367C5FC-672A-D440-A475-BE40C0C0F9C5}" type="pres">
      <dgm:prSet presAssocID="{C48790E9-A7E2-B147-9B6B-F873FE866360}" presName="centerShape" presStyleLbl="node0" presStyleIdx="0" presStyleCnt="1"/>
      <dgm:spPr/>
      <dgm:t>
        <a:bodyPr/>
        <a:lstStyle/>
        <a:p>
          <a:endParaRPr lang="en-CA"/>
        </a:p>
      </dgm:t>
    </dgm:pt>
    <dgm:pt modelId="{F8526ECF-ACAD-F145-931F-CA7E7E24AD51}" type="pres">
      <dgm:prSet presAssocID="{D7BAFC9A-5E31-344B-BBAD-74BC6EA8DD90}" presName="parTrans" presStyleLbl="bgSibTrans2D1" presStyleIdx="0" presStyleCnt="8"/>
      <dgm:spPr/>
      <dgm:t>
        <a:bodyPr/>
        <a:lstStyle/>
        <a:p>
          <a:endParaRPr lang="en-CA"/>
        </a:p>
      </dgm:t>
    </dgm:pt>
    <dgm:pt modelId="{D03643F3-87C7-1943-B3AB-D8480C178CC5}" type="pres">
      <dgm:prSet presAssocID="{9907A751-600F-D34E-8DB8-C7A18818E6B3}" presName="node" presStyleLbl="node1" presStyleIdx="0" presStyleCnt="8">
        <dgm:presLayoutVars>
          <dgm:bulletEnabled val="1"/>
        </dgm:presLayoutVars>
      </dgm:prSet>
      <dgm:spPr/>
      <dgm:t>
        <a:bodyPr/>
        <a:lstStyle/>
        <a:p>
          <a:endParaRPr lang="en-CA"/>
        </a:p>
      </dgm:t>
    </dgm:pt>
    <dgm:pt modelId="{35BC07B2-01D1-484E-93AA-EA647C6F07FF}" type="pres">
      <dgm:prSet presAssocID="{96FD06EE-4232-AF4A-A46F-759C53F455E2}" presName="parTrans" presStyleLbl="bgSibTrans2D1" presStyleIdx="1" presStyleCnt="8"/>
      <dgm:spPr/>
      <dgm:t>
        <a:bodyPr/>
        <a:lstStyle/>
        <a:p>
          <a:endParaRPr lang="en-CA"/>
        </a:p>
      </dgm:t>
    </dgm:pt>
    <dgm:pt modelId="{81978480-1B8C-7C43-8AC8-5F7C50D9E1A2}" type="pres">
      <dgm:prSet presAssocID="{924C6652-401E-294E-AC5D-A411C611394D}" presName="node" presStyleLbl="node1" presStyleIdx="1" presStyleCnt="8">
        <dgm:presLayoutVars>
          <dgm:bulletEnabled val="1"/>
        </dgm:presLayoutVars>
      </dgm:prSet>
      <dgm:spPr/>
      <dgm:t>
        <a:bodyPr/>
        <a:lstStyle/>
        <a:p>
          <a:endParaRPr lang="en-CA"/>
        </a:p>
      </dgm:t>
    </dgm:pt>
    <dgm:pt modelId="{86251365-EA4C-5642-A0AD-E5CFA169F0B8}" type="pres">
      <dgm:prSet presAssocID="{89FE1D57-8EE1-744F-860A-C607694F7A5D}" presName="parTrans" presStyleLbl="bgSibTrans2D1" presStyleIdx="2" presStyleCnt="8"/>
      <dgm:spPr/>
      <dgm:t>
        <a:bodyPr/>
        <a:lstStyle/>
        <a:p>
          <a:endParaRPr lang="en-CA"/>
        </a:p>
      </dgm:t>
    </dgm:pt>
    <dgm:pt modelId="{33795886-FFE1-B942-B909-144BA03A1CBB}" type="pres">
      <dgm:prSet presAssocID="{DC468EF3-3E0A-7749-9053-A4A5EEEC48E6}" presName="node" presStyleLbl="node1" presStyleIdx="2" presStyleCnt="8">
        <dgm:presLayoutVars>
          <dgm:bulletEnabled val="1"/>
        </dgm:presLayoutVars>
      </dgm:prSet>
      <dgm:spPr/>
      <dgm:t>
        <a:bodyPr/>
        <a:lstStyle/>
        <a:p>
          <a:endParaRPr lang="en-CA"/>
        </a:p>
      </dgm:t>
    </dgm:pt>
    <dgm:pt modelId="{84BEC801-F61C-2E43-B31C-BFB8AE8F5636}" type="pres">
      <dgm:prSet presAssocID="{EBA62B30-ECA3-074D-98BF-0DE82F6CE355}" presName="parTrans" presStyleLbl="bgSibTrans2D1" presStyleIdx="3" presStyleCnt="8"/>
      <dgm:spPr/>
      <dgm:t>
        <a:bodyPr/>
        <a:lstStyle/>
        <a:p>
          <a:endParaRPr lang="en-CA"/>
        </a:p>
      </dgm:t>
    </dgm:pt>
    <dgm:pt modelId="{C61408AC-1F2D-6945-A873-1A2A133F487E}" type="pres">
      <dgm:prSet presAssocID="{115B8B73-A4C3-EE46-A351-CBCA5B14FB64}" presName="node" presStyleLbl="node1" presStyleIdx="3" presStyleCnt="8">
        <dgm:presLayoutVars>
          <dgm:bulletEnabled val="1"/>
        </dgm:presLayoutVars>
      </dgm:prSet>
      <dgm:spPr/>
      <dgm:t>
        <a:bodyPr/>
        <a:lstStyle/>
        <a:p>
          <a:endParaRPr lang="en-CA"/>
        </a:p>
      </dgm:t>
    </dgm:pt>
    <dgm:pt modelId="{A7237F1F-D15D-3347-8250-E9DECCEB1424}" type="pres">
      <dgm:prSet presAssocID="{F947C417-77B8-4147-858D-01AA22EBE533}" presName="parTrans" presStyleLbl="bgSibTrans2D1" presStyleIdx="4" presStyleCnt="8"/>
      <dgm:spPr/>
      <dgm:t>
        <a:bodyPr/>
        <a:lstStyle/>
        <a:p>
          <a:endParaRPr lang="en-CA"/>
        </a:p>
      </dgm:t>
    </dgm:pt>
    <dgm:pt modelId="{1EB3923D-8D34-E147-B5FB-97C97F959674}" type="pres">
      <dgm:prSet presAssocID="{3CFDBD3E-39A1-FD4D-8679-39FBCF58C0F0}" presName="node" presStyleLbl="node1" presStyleIdx="4" presStyleCnt="8">
        <dgm:presLayoutVars>
          <dgm:bulletEnabled val="1"/>
        </dgm:presLayoutVars>
      </dgm:prSet>
      <dgm:spPr/>
      <dgm:t>
        <a:bodyPr/>
        <a:lstStyle/>
        <a:p>
          <a:endParaRPr lang="en-CA"/>
        </a:p>
      </dgm:t>
    </dgm:pt>
    <dgm:pt modelId="{FB5A92A4-66F1-A342-B30B-287B04329B90}" type="pres">
      <dgm:prSet presAssocID="{8A7289CC-C499-9049-8AE7-858B871BCA5A}" presName="parTrans" presStyleLbl="bgSibTrans2D1" presStyleIdx="5" presStyleCnt="8"/>
      <dgm:spPr/>
      <dgm:t>
        <a:bodyPr/>
        <a:lstStyle/>
        <a:p>
          <a:endParaRPr lang="en-CA"/>
        </a:p>
      </dgm:t>
    </dgm:pt>
    <dgm:pt modelId="{ABBD1EA6-BA40-6C44-BCF4-E0567A595966}" type="pres">
      <dgm:prSet presAssocID="{B38E605A-9896-7A49-8674-C8554C89AF58}" presName="node" presStyleLbl="node1" presStyleIdx="5" presStyleCnt="8">
        <dgm:presLayoutVars>
          <dgm:bulletEnabled val="1"/>
        </dgm:presLayoutVars>
      </dgm:prSet>
      <dgm:spPr/>
      <dgm:t>
        <a:bodyPr/>
        <a:lstStyle/>
        <a:p>
          <a:endParaRPr lang="en-CA"/>
        </a:p>
      </dgm:t>
    </dgm:pt>
    <dgm:pt modelId="{B3CE02AC-696F-974F-8CCA-4D48FFA4C1D8}" type="pres">
      <dgm:prSet presAssocID="{086C48EA-596C-9242-A1E5-2305275DFD78}" presName="parTrans" presStyleLbl="bgSibTrans2D1" presStyleIdx="6" presStyleCnt="8"/>
      <dgm:spPr/>
      <dgm:t>
        <a:bodyPr/>
        <a:lstStyle/>
        <a:p>
          <a:endParaRPr lang="en-CA"/>
        </a:p>
      </dgm:t>
    </dgm:pt>
    <dgm:pt modelId="{D887E207-6A7E-3C4B-8D57-675406CB8A16}" type="pres">
      <dgm:prSet presAssocID="{9596F440-1650-844E-A98E-9D8BEC2ACE1B}" presName="node" presStyleLbl="node1" presStyleIdx="6" presStyleCnt="8">
        <dgm:presLayoutVars>
          <dgm:bulletEnabled val="1"/>
        </dgm:presLayoutVars>
      </dgm:prSet>
      <dgm:spPr/>
      <dgm:t>
        <a:bodyPr/>
        <a:lstStyle/>
        <a:p>
          <a:endParaRPr lang="en-CA"/>
        </a:p>
      </dgm:t>
    </dgm:pt>
    <dgm:pt modelId="{D7552B36-B9B2-B14D-A728-5600BC684075}" type="pres">
      <dgm:prSet presAssocID="{D39DEDE7-3087-8D45-8133-191E9F3907ED}" presName="parTrans" presStyleLbl="bgSibTrans2D1" presStyleIdx="7" presStyleCnt="8"/>
      <dgm:spPr/>
      <dgm:t>
        <a:bodyPr/>
        <a:lstStyle/>
        <a:p>
          <a:endParaRPr lang="en-CA"/>
        </a:p>
      </dgm:t>
    </dgm:pt>
    <dgm:pt modelId="{D159F3D5-D1CE-9148-9313-D57BEC97665D}" type="pres">
      <dgm:prSet presAssocID="{C01289A5-2A01-2C4B-83B1-4F9F94FA5D8B}" presName="node" presStyleLbl="node1" presStyleIdx="7" presStyleCnt="8">
        <dgm:presLayoutVars>
          <dgm:bulletEnabled val="1"/>
        </dgm:presLayoutVars>
      </dgm:prSet>
      <dgm:spPr/>
      <dgm:t>
        <a:bodyPr/>
        <a:lstStyle/>
        <a:p>
          <a:endParaRPr lang="en-CA"/>
        </a:p>
      </dgm:t>
    </dgm:pt>
  </dgm:ptLst>
  <dgm:cxnLst>
    <dgm:cxn modelId="{73B66365-0EF9-4A0D-9AB4-82729AD98F37}" type="presOf" srcId="{F947C417-77B8-4147-858D-01AA22EBE533}" destId="{A7237F1F-D15D-3347-8250-E9DECCEB1424}" srcOrd="0" destOrd="0" presId="urn:microsoft.com/office/officeart/2005/8/layout/radial4"/>
    <dgm:cxn modelId="{D5953E9D-1185-4BE3-944A-60541C084B11}" type="presOf" srcId="{086C48EA-596C-9242-A1E5-2305275DFD78}" destId="{B3CE02AC-696F-974F-8CCA-4D48FFA4C1D8}" srcOrd="0" destOrd="0" presId="urn:microsoft.com/office/officeart/2005/8/layout/radial4"/>
    <dgm:cxn modelId="{C0255BB7-E554-4A0F-878D-C46A5BC798F8}" type="presOf" srcId="{B38E605A-9896-7A49-8674-C8554C89AF58}" destId="{ABBD1EA6-BA40-6C44-BCF4-E0567A595966}" srcOrd="0" destOrd="0" presId="urn:microsoft.com/office/officeart/2005/8/layout/radial4"/>
    <dgm:cxn modelId="{0928AADC-94AD-5B44-80D5-7F6969D382FE}" srcId="{9E111782-6B41-E342-BBB0-A27B3E1A0CB7}" destId="{C48790E9-A7E2-B147-9B6B-F873FE866360}" srcOrd="0" destOrd="0" parTransId="{D5F6ECAA-40B6-7F42-AF70-A28AAD45A877}" sibTransId="{2053185A-EC68-2B47-B059-D2EC1DA5A22F}"/>
    <dgm:cxn modelId="{0F65B6EF-7D8B-4094-9B9C-AB00225723FD}" type="presOf" srcId="{115B8B73-A4C3-EE46-A351-CBCA5B14FB64}" destId="{C61408AC-1F2D-6945-A873-1A2A133F487E}" srcOrd="0" destOrd="0" presId="urn:microsoft.com/office/officeart/2005/8/layout/radial4"/>
    <dgm:cxn modelId="{5B0FFE18-0DD5-F84A-9EC3-183D1E20BF8A}" srcId="{C48790E9-A7E2-B147-9B6B-F873FE866360}" destId="{C01289A5-2A01-2C4B-83B1-4F9F94FA5D8B}" srcOrd="7" destOrd="0" parTransId="{D39DEDE7-3087-8D45-8133-191E9F3907ED}" sibTransId="{9E44C371-08D6-7847-9327-0B4E1A66EAF3}"/>
    <dgm:cxn modelId="{6DBC9A8A-535D-4DFC-8149-AED6FF0666F7}" type="presOf" srcId="{9596F440-1650-844E-A98E-9D8BEC2ACE1B}" destId="{D887E207-6A7E-3C4B-8D57-675406CB8A16}" srcOrd="0" destOrd="0" presId="urn:microsoft.com/office/officeart/2005/8/layout/radial4"/>
    <dgm:cxn modelId="{2B208246-E769-4993-8146-7A832B687DB7}" type="presOf" srcId="{D39DEDE7-3087-8D45-8133-191E9F3907ED}" destId="{D7552B36-B9B2-B14D-A728-5600BC684075}" srcOrd="0" destOrd="0" presId="urn:microsoft.com/office/officeart/2005/8/layout/radial4"/>
    <dgm:cxn modelId="{CCEF3FA6-72E6-49F4-A502-C815DDA62D8E}" type="presOf" srcId="{EBA62B30-ECA3-074D-98BF-0DE82F6CE355}" destId="{84BEC801-F61C-2E43-B31C-BFB8AE8F5636}" srcOrd="0" destOrd="0" presId="urn:microsoft.com/office/officeart/2005/8/layout/radial4"/>
    <dgm:cxn modelId="{0DC112FE-DFC0-4BEE-B512-C688EB8C0689}" type="presOf" srcId="{9E111782-6B41-E342-BBB0-A27B3E1A0CB7}" destId="{9D1D2C72-0971-DE49-BE12-618364E03A01}" srcOrd="0" destOrd="0" presId="urn:microsoft.com/office/officeart/2005/8/layout/radial4"/>
    <dgm:cxn modelId="{39893AC6-11FA-4EDC-B9C1-4F72A7E194CB}" type="presOf" srcId="{8A7289CC-C499-9049-8AE7-858B871BCA5A}" destId="{FB5A92A4-66F1-A342-B30B-287B04329B90}" srcOrd="0" destOrd="0" presId="urn:microsoft.com/office/officeart/2005/8/layout/radial4"/>
    <dgm:cxn modelId="{856FCC6B-3CDE-428D-909C-FA54E0CBB93D}" type="presOf" srcId="{924C6652-401E-294E-AC5D-A411C611394D}" destId="{81978480-1B8C-7C43-8AC8-5F7C50D9E1A2}" srcOrd="0" destOrd="0" presId="urn:microsoft.com/office/officeart/2005/8/layout/radial4"/>
    <dgm:cxn modelId="{26CF340D-414C-458B-817E-741BF3CAA91D}" type="presOf" srcId="{C48790E9-A7E2-B147-9B6B-F873FE866360}" destId="{B367C5FC-672A-D440-A475-BE40C0C0F9C5}" srcOrd="0" destOrd="0" presId="urn:microsoft.com/office/officeart/2005/8/layout/radial4"/>
    <dgm:cxn modelId="{4C6889DB-7CE7-9D42-A6C4-9C1DE5B72CD5}" srcId="{C48790E9-A7E2-B147-9B6B-F873FE866360}" destId="{9907A751-600F-D34E-8DB8-C7A18818E6B3}" srcOrd="0" destOrd="0" parTransId="{D7BAFC9A-5E31-344B-BBAD-74BC6EA8DD90}" sibTransId="{3ED8A042-CD07-6646-9EC2-C7187B7E7473}"/>
    <dgm:cxn modelId="{D9F7275C-F54D-412D-9DD2-014D63365411}" type="presOf" srcId="{DC468EF3-3E0A-7749-9053-A4A5EEEC48E6}" destId="{33795886-FFE1-B942-B909-144BA03A1CBB}" srcOrd="0" destOrd="0" presId="urn:microsoft.com/office/officeart/2005/8/layout/radial4"/>
    <dgm:cxn modelId="{BF31A4A1-4C2E-FA44-8E1F-E5298CB3F724}" srcId="{C48790E9-A7E2-B147-9B6B-F873FE866360}" destId="{B38E605A-9896-7A49-8674-C8554C89AF58}" srcOrd="5" destOrd="0" parTransId="{8A7289CC-C499-9049-8AE7-858B871BCA5A}" sibTransId="{59A717D0-B64F-5D40-8306-D3D3803A026D}"/>
    <dgm:cxn modelId="{ED317B25-289F-4D63-9955-E2F39A6D37B3}" type="presOf" srcId="{96FD06EE-4232-AF4A-A46F-759C53F455E2}" destId="{35BC07B2-01D1-484E-93AA-EA647C6F07FF}" srcOrd="0" destOrd="0" presId="urn:microsoft.com/office/officeart/2005/8/layout/radial4"/>
    <dgm:cxn modelId="{F59BE67A-8D4D-D548-9B7A-816C7C3A16C8}" srcId="{C48790E9-A7E2-B147-9B6B-F873FE866360}" destId="{924C6652-401E-294E-AC5D-A411C611394D}" srcOrd="1" destOrd="0" parTransId="{96FD06EE-4232-AF4A-A46F-759C53F455E2}" sibTransId="{8D92227C-FBF2-E14C-8FAF-0B629B90DBAD}"/>
    <dgm:cxn modelId="{2538F9A6-00AA-4440-8BF5-5A487C2F28B0}" srcId="{C48790E9-A7E2-B147-9B6B-F873FE866360}" destId="{9596F440-1650-844E-A98E-9D8BEC2ACE1B}" srcOrd="6" destOrd="0" parTransId="{086C48EA-596C-9242-A1E5-2305275DFD78}" sibTransId="{FE0E0BBD-87E8-F64B-A566-129F2265AF9F}"/>
    <dgm:cxn modelId="{8CCA971E-3E72-48FA-AAB2-6667BAA118F4}" type="presOf" srcId="{89FE1D57-8EE1-744F-860A-C607694F7A5D}" destId="{86251365-EA4C-5642-A0AD-E5CFA169F0B8}" srcOrd="0" destOrd="0" presId="urn:microsoft.com/office/officeart/2005/8/layout/radial4"/>
    <dgm:cxn modelId="{CCDFF943-C64A-6140-AA63-5F400F0EA927}" srcId="{C48790E9-A7E2-B147-9B6B-F873FE866360}" destId="{115B8B73-A4C3-EE46-A351-CBCA5B14FB64}" srcOrd="3" destOrd="0" parTransId="{EBA62B30-ECA3-074D-98BF-0DE82F6CE355}" sibTransId="{D4F630BB-2D42-E04A-8886-35BB4C9CEF07}"/>
    <dgm:cxn modelId="{25CBED6A-D867-E147-AA41-E2844CB8E4DD}" srcId="{C48790E9-A7E2-B147-9B6B-F873FE866360}" destId="{3CFDBD3E-39A1-FD4D-8679-39FBCF58C0F0}" srcOrd="4" destOrd="0" parTransId="{F947C417-77B8-4147-858D-01AA22EBE533}" sibTransId="{05E2F90D-0620-274F-A7EB-7F16F7D0697A}"/>
    <dgm:cxn modelId="{9941E79E-C6E6-4A0F-8979-C8E9E8BAD836}" type="presOf" srcId="{3CFDBD3E-39A1-FD4D-8679-39FBCF58C0F0}" destId="{1EB3923D-8D34-E147-B5FB-97C97F959674}" srcOrd="0" destOrd="0" presId="urn:microsoft.com/office/officeart/2005/8/layout/radial4"/>
    <dgm:cxn modelId="{FD14D5A8-0F2B-4A50-BCA1-14B607E44823}" type="presOf" srcId="{9907A751-600F-D34E-8DB8-C7A18818E6B3}" destId="{D03643F3-87C7-1943-B3AB-D8480C178CC5}" srcOrd="0" destOrd="0" presId="urn:microsoft.com/office/officeart/2005/8/layout/radial4"/>
    <dgm:cxn modelId="{24970F90-3BE1-4052-B7B9-86441BEF677E}" type="presOf" srcId="{C01289A5-2A01-2C4B-83B1-4F9F94FA5D8B}" destId="{D159F3D5-D1CE-9148-9313-D57BEC97665D}" srcOrd="0" destOrd="0" presId="urn:microsoft.com/office/officeart/2005/8/layout/radial4"/>
    <dgm:cxn modelId="{2BC3A1DA-4516-41D0-A98F-F40492DFE9E9}" type="presOf" srcId="{D7BAFC9A-5E31-344B-BBAD-74BC6EA8DD90}" destId="{F8526ECF-ACAD-F145-931F-CA7E7E24AD51}" srcOrd="0" destOrd="0" presId="urn:microsoft.com/office/officeart/2005/8/layout/radial4"/>
    <dgm:cxn modelId="{736CA832-AC63-DD4D-B79F-692D5A3F2218}" srcId="{C48790E9-A7E2-B147-9B6B-F873FE866360}" destId="{DC468EF3-3E0A-7749-9053-A4A5EEEC48E6}" srcOrd="2" destOrd="0" parTransId="{89FE1D57-8EE1-744F-860A-C607694F7A5D}" sibTransId="{87B8C11A-CD9D-994F-9BE2-1969B974137B}"/>
    <dgm:cxn modelId="{FB6BEACE-87B5-4289-AF99-C30032BCC37F}" type="presParOf" srcId="{9D1D2C72-0971-DE49-BE12-618364E03A01}" destId="{B367C5FC-672A-D440-A475-BE40C0C0F9C5}" srcOrd="0" destOrd="0" presId="urn:microsoft.com/office/officeart/2005/8/layout/radial4"/>
    <dgm:cxn modelId="{080C5B83-9402-4BCB-8BE7-D0AC28DC1259}" type="presParOf" srcId="{9D1D2C72-0971-DE49-BE12-618364E03A01}" destId="{F8526ECF-ACAD-F145-931F-CA7E7E24AD51}" srcOrd="1" destOrd="0" presId="urn:microsoft.com/office/officeart/2005/8/layout/radial4"/>
    <dgm:cxn modelId="{602F6F05-6749-4099-BBDA-25D332DB1D03}" type="presParOf" srcId="{9D1D2C72-0971-DE49-BE12-618364E03A01}" destId="{D03643F3-87C7-1943-B3AB-D8480C178CC5}" srcOrd="2" destOrd="0" presId="urn:microsoft.com/office/officeart/2005/8/layout/radial4"/>
    <dgm:cxn modelId="{69AF80A8-FFCD-4189-BE7C-C35ADB421C7D}" type="presParOf" srcId="{9D1D2C72-0971-DE49-BE12-618364E03A01}" destId="{35BC07B2-01D1-484E-93AA-EA647C6F07FF}" srcOrd="3" destOrd="0" presId="urn:microsoft.com/office/officeart/2005/8/layout/radial4"/>
    <dgm:cxn modelId="{47A1C434-E2DC-4EF7-BABA-BD268EF59790}" type="presParOf" srcId="{9D1D2C72-0971-DE49-BE12-618364E03A01}" destId="{81978480-1B8C-7C43-8AC8-5F7C50D9E1A2}" srcOrd="4" destOrd="0" presId="urn:microsoft.com/office/officeart/2005/8/layout/radial4"/>
    <dgm:cxn modelId="{47AC9920-5CA1-4CCB-87D4-B2A930B4B595}" type="presParOf" srcId="{9D1D2C72-0971-DE49-BE12-618364E03A01}" destId="{86251365-EA4C-5642-A0AD-E5CFA169F0B8}" srcOrd="5" destOrd="0" presId="urn:microsoft.com/office/officeart/2005/8/layout/radial4"/>
    <dgm:cxn modelId="{18AB68E9-B5C4-4700-A6AE-DEE57A2720BE}" type="presParOf" srcId="{9D1D2C72-0971-DE49-BE12-618364E03A01}" destId="{33795886-FFE1-B942-B909-144BA03A1CBB}" srcOrd="6" destOrd="0" presId="urn:microsoft.com/office/officeart/2005/8/layout/radial4"/>
    <dgm:cxn modelId="{A2FAE73A-B71E-49D1-8FF4-A8EE4E3AEEE6}" type="presParOf" srcId="{9D1D2C72-0971-DE49-BE12-618364E03A01}" destId="{84BEC801-F61C-2E43-B31C-BFB8AE8F5636}" srcOrd="7" destOrd="0" presId="urn:microsoft.com/office/officeart/2005/8/layout/radial4"/>
    <dgm:cxn modelId="{512E6845-4879-4FBE-A0A4-B1881BC3F32C}" type="presParOf" srcId="{9D1D2C72-0971-DE49-BE12-618364E03A01}" destId="{C61408AC-1F2D-6945-A873-1A2A133F487E}" srcOrd="8" destOrd="0" presId="urn:microsoft.com/office/officeart/2005/8/layout/radial4"/>
    <dgm:cxn modelId="{1B8943CC-CBED-4D7A-963B-6D3DE0D8BB29}" type="presParOf" srcId="{9D1D2C72-0971-DE49-BE12-618364E03A01}" destId="{A7237F1F-D15D-3347-8250-E9DECCEB1424}" srcOrd="9" destOrd="0" presId="urn:microsoft.com/office/officeart/2005/8/layout/radial4"/>
    <dgm:cxn modelId="{797F3D58-7D16-430A-9640-96D8B5644BF9}" type="presParOf" srcId="{9D1D2C72-0971-DE49-BE12-618364E03A01}" destId="{1EB3923D-8D34-E147-B5FB-97C97F959674}" srcOrd="10" destOrd="0" presId="urn:microsoft.com/office/officeart/2005/8/layout/radial4"/>
    <dgm:cxn modelId="{DF0BEF16-E1FF-4623-90E6-D3A87AA72EFA}" type="presParOf" srcId="{9D1D2C72-0971-DE49-BE12-618364E03A01}" destId="{FB5A92A4-66F1-A342-B30B-287B04329B90}" srcOrd="11" destOrd="0" presId="urn:microsoft.com/office/officeart/2005/8/layout/radial4"/>
    <dgm:cxn modelId="{2211BBDF-5B80-487B-A592-C076CFA4B784}" type="presParOf" srcId="{9D1D2C72-0971-DE49-BE12-618364E03A01}" destId="{ABBD1EA6-BA40-6C44-BCF4-E0567A595966}" srcOrd="12" destOrd="0" presId="urn:microsoft.com/office/officeart/2005/8/layout/radial4"/>
    <dgm:cxn modelId="{9B37E4F3-1DE3-44F7-B4AC-94B12336FFE7}" type="presParOf" srcId="{9D1D2C72-0971-DE49-BE12-618364E03A01}" destId="{B3CE02AC-696F-974F-8CCA-4D48FFA4C1D8}" srcOrd="13" destOrd="0" presId="urn:microsoft.com/office/officeart/2005/8/layout/radial4"/>
    <dgm:cxn modelId="{A339B9F2-B59A-4F0C-8426-E75C110AD6FD}" type="presParOf" srcId="{9D1D2C72-0971-DE49-BE12-618364E03A01}" destId="{D887E207-6A7E-3C4B-8D57-675406CB8A16}" srcOrd="14" destOrd="0" presId="urn:microsoft.com/office/officeart/2005/8/layout/radial4"/>
    <dgm:cxn modelId="{571E9C87-DD8E-4B8A-AE3D-CF99469D8A69}" type="presParOf" srcId="{9D1D2C72-0971-DE49-BE12-618364E03A01}" destId="{D7552B36-B9B2-B14D-A728-5600BC684075}" srcOrd="15" destOrd="0" presId="urn:microsoft.com/office/officeart/2005/8/layout/radial4"/>
    <dgm:cxn modelId="{63C32032-FFD5-4EE1-888A-B2B540F1C8B0}" type="presParOf" srcId="{9D1D2C72-0971-DE49-BE12-618364E03A01}" destId="{D159F3D5-D1CE-9148-9313-D57BEC97665D}" srcOrd="1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05442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CA"/>
          </a:p>
        </p:txBody>
      </p:sp>
    </p:spTree>
    <p:extLst>
      <p:ext uri="{BB962C8B-B14F-4D97-AF65-F5344CB8AC3E}">
        <p14:creationId xmlns:p14="http://schemas.microsoft.com/office/powerpoint/2010/main" val="15912630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854850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934892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3150138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2690365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3552369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922078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2148955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2255212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4224331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3545146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4288471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1919665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3988615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3719265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3881915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416830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1918271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1801011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2545352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4227979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142022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1432482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26304192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187221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4007400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3382619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4241375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3642443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2497723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780473"/>
          </a:xfrm>
          <a:prstGeom prst="rect">
            <a:avLst/>
          </a:prstGeom>
        </p:spPr>
        <p:txBody>
          <a:bodyPr lIns="96661" tIns="48331" rIns="96661" bIns="48331"/>
          <a:lstStyle/>
          <a:p>
            <a:endParaRPr lang="en-CA"/>
          </a:p>
        </p:txBody>
      </p:sp>
    </p:spTree>
    <p:extLst>
      <p:ext uri="{BB962C8B-B14F-4D97-AF65-F5344CB8AC3E}">
        <p14:creationId xmlns:p14="http://schemas.microsoft.com/office/powerpoint/2010/main" val="3791697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4231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7151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3718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2445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hoto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85864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6760EC-57F0-4A79-8F61-ED9115704460}" type="slidenum">
              <a:rPr lang="en-CA" smtClean="0"/>
              <a:t>‹#›</a:t>
            </a:fld>
            <a:endParaRPr lang="en-CA"/>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9046287"/>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C7D4AF-3251-4176-B2ED-352AF1798B7D}" type="slidenum">
              <a:rPr lang="en-CA" smtClean="0"/>
              <a:t>‹#›</a:t>
            </a:fld>
            <a:endParaRPr lang="en-CA"/>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656785"/>
      </p:ext>
    </p:extLst>
  </p:cSld>
  <p:clrMap bg1="lt1" tx1="dk1" bg2="lt2" tx2="dk2" accent1="accent1" accent2="accent2" accent3="accent3" accent4="accent4" accent5="accent5" accent6="accent6" hlink="hlink" folHlink="folHlink"/>
  <p:sldLayoutIdLst>
    <p:sldLayoutId id="2147483664" r:id="rId1"/>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0239F0-0234-4DB9-8BB5-B635F5AB68B7}" type="slidenum">
              <a:rPr lang="en-CA" smtClean="0"/>
              <a:t>‹#›</a:t>
            </a:fld>
            <a:endParaRPr lang="en-CA"/>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27180055"/>
      </p:ext>
    </p:extLst>
  </p:cSld>
  <p:clrMap bg1="lt1" tx1="dk1" bg2="lt2" tx2="dk2" accent1="accent1" accent2="accent2" accent3="accent3" accent4="accent4" accent5="accent5" accent6="accent6" hlink="hlink" folHlink="folHlink"/>
  <p:sldLayoutIdLst>
    <p:sldLayoutId id="2147483665" r:id="rId1"/>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ECC6EB-D90A-4C0B-B2AA-E1EBB1566D11}" type="slidenum">
              <a:rPr lang="en-CA" smtClean="0"/>
              <a:t>‹#›</a:t>
            </a:fld>
            <a:endParaRPr lang="en-CA"/>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5428944"/>
      </p:ext>
    </p:extLst>
  </p:cSld>
  <p:clrMap bg1="lt1" tx1="dk1" bg2="lt2" tx2="dk2" accent1="accent1" accent2="accent2" accent3="accent3" accent4="accent4" accent5="accent5" accent6="accent6" hlink="hlink" folHlink="folHlink"/>
  <p:sldLayoutIdLst>
    <p:sldLayoutId id="2147483667" r:id="rId1"/>
    <p:sldLayoutId id="2147483668" r:id="rId2"/>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29848" y="2564904"/>
            <a:ext cx="7034639" cy="7200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b="1" spc="-150" dirty="0"/>
              <a:t>Sustainable </a:t>
            </a:r>
            <a:r>
              <a:rPr lang="en-US" b="1" spc="-150" dirty="0" smtClean="0"/>
              <a:t>food </a:t>
            </a:r>
            <a:r>
              <a:rPr lang="en-US" b="1" spc="-150" dirty="0"/>
              <a:t>s</a:t>
            </a:r>
            <a:r>
              <a:rPr lang="en-US" b="1" spc="-150" dirty="0" smtClean="0"/>
              <a:t>ystems</a:t>
            </a:r>
            <a:endParaRPr lang="en-US" b="1" spc="-150" dirty="0"/>
          </a:p>
        </p:txBody>
      </p:sp>
      <p:sp>
        <p:nvSpPr>
          <p:cNvPr id="3" name="Title 1"/>
          <p:cNvSpPr txBox="1">
            <a:spLocks/>
          </p:cNvSpPr>
          <p:nvPr/>
        </p:nvSpPr>
        <p:spPr>
          <a:xfrm>
            <a:off x="1929849" y="2780928"/>
            <a:ext cx="7034639" cy="7200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CA" sz="3200" dirty="0"/>
          </a:p>
        </p:txBody>
      </p:sp>
    </p:spTree>
    <p:extLst>
      <p:ext uri="{BB962C8B-B14F-4D97-AF65-F5344CB8AC3E}">
        <p14:creationId xmlns:p14="http://schemas.microsoft.com/office/powerpoint/2010/main" val="39476850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9142" y="1988840"/>
            <a:ext cx="5300970" cy="59766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2300" spc="-150" dirty="0">
                <a:solidFill>
                  <a:srgbClr val="000000"/>
                </a:solidFill>
              </a:rPr>
              <a:t>Food miles refer to the distance that food is transported from the site of production until it reaches the </a:t>
            </a:r>
            <a:r>
              <a:rPr lang="en-CA" sz="2300" spc="-150" dirty="0" smtClean="0">
                <a:solidFill>
                  <a:srgbClr val="000000"/>
                </a:solidFill>
              </a:rPr>
              <a:t>consumer. </a:t>
            </a:r>
            <a:r>
              <a:rPr lang="en-CA" sz="2300" spc="-150" dirty="0">
                <a:solidFill>
                  <a:srgbClr val="000000"/>
                </a:solidFill>
              </a:rPr>
              <a:t>This is also referred to as the distance from “field to </a:t>
            </a:r>
            <a:r>
              <a:rPr lang="en-CA" sz="2300" spc="-150" dirty="0" smtClean="0">
                <a:solidFill>
                  <a:srgbClr val="000000"/>
                </a:solidFill>
              </a:rPr>
              <a:t>fork.” </a:t>
            </a:r>
            <a:r>
              <a:rPr lang="en-CA" sz="2300" spc="-150" dirty="0">
                <a:solidFill>
                  <a:srgbClr val="000000"/>
                </a:solidFill>
              </a:rPr>
              <a:t>Food miles make us aware of the  environmental impact of transporting food around the world. </a:t>
            </a:r>
            <a:endParaRPr lang="en-CA" sz="2300" spc="-150" dirty="0" smtClean="0">
              <a:solidFill>
                <a:srgbClr val="000000"/>
              </a:solidFill>
            </a:endParaRPr>
          </a:p>
          <a:p>
            <a:pPr algn="l">
              <a:lnSpc>
                <a:spcPts val="1600"/>
              </a:lnSpc>
            </a:pPr>
            <a:endParaRPr lang="en-CA" sz="2300" spc="-150" dirty="0" smtClean="0">
              <a:solidFill>
                <a:srgbClr val="000000"/>
              </a:solidFill>
            </a:endParaRPr>
          </a:p>
          <a:p>
            <a:pPr algn="l">
              <a:lnSpc>
                <a:spcPts val="3200"/>
              </a:lnSpc>
            </a:pPr>
            <a:r>
              <a:rPr lang="en-CA" sz="2300" b="1" spc="-150" dirty="0">
                <a:solidFill>
                  <a:srgbClr val="000000"/>
                </a:solidFill>
              </a:rPr>
              <a:t>How Can you Reduce your food miles?</a:t>
            </a:r>
          </a:p>
          <a:p>
            <a:pPr algn="l">
              <a:lnSpc>
                <a:spcPts val="3200"/>
              </a:lnSpc>
            </a:pPr>
            <a:endParaRPr lang="en-CA" sz="2300" spc="-150" dirty="0">
              <a:solidFill>
                <a:srgbClr val="000000"/>
              </a:solidFill>
            </a:endParaRPr>
          </a:p>
        </p:txBody>
      </p:sp>
      <p:sp>
        <p:nvSpPr>
          <p:cNvPr id="4" name="Title 1"/>
          <p:cNvSpPr txBox="1">
            <a:spLocks/>
          </p:cNvSpPr>
          <p:nvPr/>
        </p:nvSpPr>
        <p:spPr>
          <a:xfrm>
            <a:off x="251520" y="1556792"/>
            <a:ext cx="7300430"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3500" b="1" spc="-150" dirty="0"/>
              <a:t>Food </a:t>
            </a:r>
            <a:r>
              <a:rPr lang="en-CA" sz="3500" b="1" spc="-150" dirty="0" smtClean="0"/>
              <a:t>miles</a:t>
            </a:r>
            <a:endParaRPr lang="en-CA" sz="3500" b="1" spc="-150" dirty="0"/>
          </a:p>
        </p:txBody>
      </p:sp>
      <p:sp>
        <p:nvSpPr>
          <p:cNvPr id="2" name="Rectangle 1"/>
          <p:cNvSpPr/>
          <p:nvPr/>
        </p:nvSpPr>
        <p:spPr>
          <a:xfrm>
            <a:off x="251520" y="5827330"/>
            <a:ext cx="4572000" cy="553998"/>
          </a:xfrm>
          <a:prstGeom prst="rect">
            <a:avLst/>
          </a:prstGeom>
        </p:spPr>
        <p:txBody>
          <a:bodyPr>
            <a:spAutoFit/>
          </a:bodyPr>
          <a:lstStyle/>
          <a:p>
            <a:r>
              <a:rPr lang="en-CA" sz="1000" dirty="0">
                <a:solidFill>
                  <a:srgbClr val="000000"/>
                </a:solidFill>
              </a:rPr>
              <a:t>Graphic taken from http://www.politicallyincorrect2.com/sus2.gif</a:t>
            </a:r>
          </a:p>
          <a:p>
            <a:endParaRPr lang="en-CA" sz="1000" dirty="0">
              <a:solidFill>
                <a:srgbClr val="000000"/>
              </a:solidFill>
            </a:endParaRPr>
          </a:p>
          <a:p>
            <a:endParaRPr lang="en-CA" sz="1000" dirty="0">
              <a:solidFill>
                <a:srgbClr val="000000"/>
              </a:solidFill>
            </a:endParaRPr>
          </a:p>
        </p:txBody>
      </p:sp>
      <p:pic>
        <p:nvPicPr>
          <p:cNvPr id="6" name="Content Placeholder 12" descr="sus2.gif"/>
          <p:cNvPicPr>
            <a:picLocks noGrp="1" noChangeAspect="1"/>
          </p:cNvPicPr>
          <p:nvPr/>
        </p:nvPicPr>
        <p:blipFill>
          <a:blip r:embed="rId3">
            <a:extLst>
              <a:ext uri="{28A0092B-C50C-407E-A947-70E740481C1C}">
                <a14:useLocalDpi xmlns:a14="http://schemas.microsoft.com/office/drawing/2010/main" val="0"/>
              </a:ext>
            </a:extLst>
          </a:blip>
          <a:srcRect l="-11101" r="-11101"/>
          <a:stretch>
            <a:fillRect/>
          </a:stretch>
        </p:blipFill>
        <p:spPr>
          <a:xfrm>
            <a:off x="5103678" y="332656"/>
            <a:ext cx="3799414" cy="3750864"/>
          </a:xfrm>
          <a:prstGeom prst="rect">
            <a:avLst/>
          </a:prstGeom>
        </p:spPr>
      </p:pic>
    </p:spTree>
    <p:extLst>
      <p:ext uri="{BB962C8B-B14F-4D97-AF65-F5344CB8AC3E}">
        <p14:creationId xmlns:p14="http://schemas.microsoft.com/office/powerpoint/2010/main" val="3143412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1560" y="1196752"/>
            <a:ext cx="8280920" cy="129614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2600" spc="-150" dirty="0">
                <a:solidFill>
                  <a:srgbClr val="000000"/>
                </a:solidFill>
              </a:rPr>
              <a:t>Use the </a:t>
            </a:r>
            <a:r>
              <a:rPr lang="en-CA" sz="2600" spc="-150" dirty="0" smtClean="0">
                <a:solidFill>
                  <a:srgbClr val="000000"/>
                </a:solidFill>
              </a:rPr>
              <a:t>food miles </a:t>
            </a:r>
            <a:r>
              <a:rPr lang="en-CA" sz="2600" spc="-150" dirty="0">
                <a:solidFill>
                  <a:srgbClr val="000000"/>
                </a:solidFill>
              </a:rPr>
              <a:t>c</a:t>
            </a:r>
            <a:r>
              <a:rPr lang="en-CA" sz="2600" spc="-150" dirty="0" smtClean="0">
                <a:solidFill>
                  <a:srgbClr val="000000"/>
                </a:solidFill>
              </a:rPr>
              <a:t>alculator </a:t>
            </a:r>
            <a:r>
              <a:rPr lang="en-CA" sz="2600" spc="-150" dirty="0">
                <a:solidFill>
                  <a:srgbClr val="000000"/>
                </a:solidFill>
              </a:rPr>
              <a:t>to determine how far the food has </a:t>
            </a:r>
            <a:r>
              <a:rPr lang="en-CA" sz="2600" spc="-150" dirty="0" smtClean="0">
                <a:solidFill>
                  <a:srgbClr val="000000"/>
                </a:solidFill>
              </a:rPr>
              <a:t>travelled </a:t>
            </a:r>
            <a:r>
              <a:rPr lang="en-CA" sz="2600" spc="-150" dirty="0" smtClean="0">
                <a:solidFill>
                  <a:srgbClr val="000000"/>
                </a:solidFill>
              </a:rPr>
              <a:t>www.foodmiles.com/results.cfm</a:t>
            </a:r>
            <a:endParaRPr lang="en-CA" sz="2600" spc="-150"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228248909"/>
              </p:ext>
            </p:extLst>
          </p:nvPr>
        </p:nvGraphicFramePr>
        <p:xfrm>
          <a:off x="762120" y="2204865"/>
          <a:ext cx="6546184" cy="3888431"/>
        </p:xfrm>
        <a:graphic>
          <a:graphicData uri="http://schemas.openxmlformats.org/drawingml/2006/table">
            <a:tbl>
              <a:tblPr firstRow="1" bandRow="1">
                <a:tableStyleId>{5940675A-B579-460E-94D1-54222C63F5DA}</a:tableStyleId>
              </a:tblPr>
              <a:tblGrid>
                <a:gridCol w="1636546"/>
                <a:gridCol w="1636546"/>
                <a:gridCol w="1636546"/>
                <a:gridCol w="1636546"/>
              </a:tblGrid>
              <a:tr h="810989">
                <a:tc>
                  <a:txBody>
                    <a:bodyPr/>
                    <a:lstStyle/>
                    <a:p>
                      <a:r>
                        <a:rPr lang="en-CA" sz="1500" b="1" dirty="0" smtClean="0"/>
                        <a:t>Food</a:t>
                      </a:r>
                    </a:p>
                    <a:p>
                      <a:endParaRPr lang="en-CA" sz="1500" b="1" dirty="0"/>
                    </a:p>
                  </a:txBody>
                  <a:tcPr marL="76986" marR="76986" marT="38493" marB="38493"/>
                </a:tc>
                <a:tc>
                  <a:txBody>
                    <a:bodyPr/>
                    <a:lstStyle/>
                    <a:p>
                      <a:r>
                        <a:rPr lang="en-CA" sz="1500" b="1" dirty="0" smtClean="0"/>
                        <a:t>Name</a:t>
                      </a:r>
                      <a:endParaRPr lang="en-CA" sz="1500" b="1" dirty="0"/>
                    </a:p>
                  </a:txBody>
                  <a:tcPr marL="76986" marR="76986" marT="38493" marB="38493"/>
                </a:tc>
                <a:tc>
                  <a:txBody>
                    <a:bodyPr/>
                    <a:lstStyle/>
                    <a:p>
                      <a:r>
                        <a:rPr lang="en-CA" sz="1500" b="1" dirty="0" smtClean="0"/>
                        <a:t>Located</a:t>
                      </a:r>
                      <a:r>
                        <a:rPr lang="en-CA" sz="1500" b="1" baseline="0" dirty="0" smtClean="0"/>
                        <a:t> in the following country</a:t>
                      </a:r>
                      <a:endParaRPr lang="en-CA" sz="1500" b="1" dirty="0"/>
                    </a:p>
                  </a:txBody>
                  <a:tcPr marL="76986" marR="76986" marT="38493" marB="38493"/>
                </a:tc>
                <a:tc>
                  <a:txBody>
                    <a:bodyPr/>
                    <a:lstStyle/>
                    <a:p>
                      <a:r>
                        <a:rPr lang="en-CA" sz="1500" b="1" dirty="0" smtClean="0"/>
                        <a:t>Food Miles (to</a:t>
                      </a:r>
                      <a:r>
                        <a:rPr lang="en-CA" sz="1500" b="1" baseline="0" dirty="0" smtClean="0"/>
                        <a:t> Ottawa Canada)</a:t>
                      </a:r>
                      <a:endParaRPr lang="en-CA" sz="1500" b="1" dirty="0"/>
                    </a:p>
                  </a:txBody>
                  <a:tcPr marL="76986" marR="76986" marT="38493" marB="38493"/>
                </a:tc>
              </a:tr>
              <a:tr h="1025814">
                <a:tc>
                  <a:txBody>
                    <a:bodyPr/>
                    <a:lstStyle/>
                    <a:p>
                      <a:endParaRPr lang="en-CA" sz="1500" dirty="0" smtClean="0"/>
                    </a:p>
                    <a:p>
                      <a:endParaRPr lang="en-CA" sz="1500" dirty="0" smtClean="0"/>
                    </a:p>
                    <a:p>
                      <a:endParaRPr lang="en-CA" sz="1500" dirty="0" smtClean="0"/>
                    </a:p>
                    <a:p>
                      <a:endParaRPr lang="en-CA" sz="1500" dirty="0"/>
                    </a:p>
                  </a:txBody>
                  <a:tcPr marL="76986" marR="76986" marT="38493" marB="38493"/>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500" dirty="0" smtClean="0"/>
                        <a:t>Tomate de arbol </a:t>
                      </a:r>
                      <a:r>
                        <a:rPr lang="en-US" sz="1500" dirty="0" smtClean="0"/>
                        <a:t>–</a:t>
                      </a:r>
                      <a:r>
                        <a:rPr lang="en-CA" sz="1500" dirty="0" smtClean="0"/>
                        <a:t> tamarillo or Tree Tomato</a:t>
                      </a:r>
                    </a:p>
                    <a:p>
                      <a:endParaRPr lang="en-CA" sz="1500" dirty="0"/>
                    </a:p>
                  </a:txBody>
                  <a:tcPr marL="76986" marR="76986" marT="38493" marB="38493"/>
                </a:tc>
                <a:tc>
                  <a:txBody>
                    <a:bodyPr/>
                    <a:lstStyle/>
                    <a:p>
                      <a:r>
                        <a:rPr lang="en-CA" sz="1500" dirty="0" smtClean="0"/>
                        <a:t>Venezuela</a:t>
                      </a:r>
                      <a:endParaRPr lang="en-CA" sz="1500" dirty="0"/>
                    </a:p>
                  </a:txBody>
                  <a:tcPr marL="76986" marR="76986" marT="38493" marB="38493"/>
                </a:tc>
                <a:tc>
                  <a:txBody>
                    <a:bodyPr/>
                    <a:lstStyle/>
                    <a:p>
                      <a:endParaRPr lang="en-CA" sz="1500" dirty="0"/>
                    </a:p>
                  </a:txBody>
                  <a:tcPr marL="76986" marR="76986" marT="38493" marB="38493"/>
                </a:tc>
              </a:tr>
              <a:tr h="1025814">
                <a:tc>
                  <a:txBody>
                    <a:bodyPr/>
                    <a:lstStyle/>
                    <a:p>
                      <a:endParaRPr lang="en-CA" sz="1500" dirty="0" smtClean="0"/>
                    </a:p>
                    <a:p>
                      <a:endParaRPr lang="en-CA" sz="1500" dirty="0" smtClean="0"/>
                    </a:p>
                    <a:p>
                      <a:endParaRPr lang="en-CA" sz="1500" dirty="0" smtClean="0"/>
                    </a:p>
                    <a:p>
                      <a:endParaRPr lang="en-CA" sz="1500" dirty="0"/>
                    </a:p>
                  </a:txBody>
                  <a:tcPr marL="76986" marR="76986" marT="38493" marB="38493"/>
                </a:tc>
                <a:tc>
                  <a:txBody>
                    <a:bodyPr/>
                    <a:lstStyle/>
                    <a:p>
                      <a:r>
                        <a:rPr lang="en-CA" sz="1500" dirty="0" smtClean="0"/>
                        <a:t>Cloud Berries</a:t>
                      </a:r>
                      <a:endParaRPr lang="en-CA" sz="1500" dirty="0"/>
                    </a:p>
                  </a:txBody>
                  <a:tcPr marL="76986" marR="76986" marT="38493" marB="38493"/>
                </a:tc>
                <a:tc>
                  <a:txBody>
                    <a:bodyPr/>
                    <a:lstStyle/>
                    <a:p>
                      <a:r>
                        <a:rPr lang="en-CA" sz="1500" dirty="0" smtClean="0"/>
                        <a:t>Norway</a:t>
                      </a:r>
                      <a:endParaRPr lang="en-CA" sz="1500" dirty="0"/>
                    </a:p>
                  </a:txBody>
                  <a:tcPr marL="76986" marR="76986" marT="38493" marB="38493"/>
                </a:tc>
                <a:tc>
                  <a:txBody>
                    <a:bodyPr/>
                    <a:lstStyle/>
                    <a:p>
                      <a:endParaRPr lang="en-CA" sz="1500" dirty="0"/>
                    </a:p>
                  </a:txBody>
                  <a:tcPr marL="76986" marR="76986" marT="38493" marB="38493"/>
                </a:tc>
              </a:tr>
              <a:tr h="1025814">
                <a:tc>
                  <a:txBody>
                    <a:bodyPr/>
                    <a:lstStyle/>
                    <a:p>
                      <a:endParaRPr lang="en-CA" sz="1500" dirty="0" smtClean="0"/>
                    </a:p>
                    <a:p>
                      <a:endParaRPr lang="en-CA" sz="1500" dirty="0" smtClean="0"/>
                    </a:p>
                    <a:p>
                      <a:endParaRPr lang="en-CA" sz="1500" dirty="0" smtClean="0"/>
                    </a:p>
                    <a:p>
                      <a:endParaRPr lang="en-CA" sz="1500" dirty="0"/>
                    </a:p>
                  </a:txBody>
                  <a:tcPr marL="76986" marR="76986" marT="38493" marB="38493"/>
                </a:tc>
                <a:tc>
                  <a:txBody>
                    <a:bodyPr/>
                    <a:lstStyle/>
                    <a:p>
                      <a:r>
                        <a:rPr lang="en-CA" sz="1500" dirty="0" smtClean="0"/>
                        <a:t>Strawberries</a:t>
                      </a:r>
                      <a:endParaRPr lang="en-CA" sz="1500" dirty="0"/>
                    </a:p>
                  </a:txBody>
                  <a:tcPr marL="76986" marR="76986" marT="38493" marB="38493"/>
                </a:tc>
                <a:tc>
                  <a:txBody>
                    <a:bodyPr/>
                    <a:lstStyle/>
                    <a:p>
                      <a:r>
                        <a:rPr lang="en-CA" sz="1500" dirty="0" smtClean="0"/>
                        <a:t>Canada</a:t>
                      </a:r>
                      <a:endParaRPr lang="en-CA" sz="1500" dirty="0"/>
                    </a:p>
                  </a:txBody>
                  <a:tcPr marL="76986" marR="76986" marT="38493" marB="38493"/>
                </a:tc>
                <a:tc>
                  <a:txBody>
                    <a:bodyPr/>
                    <a:lstStyle/>
                    <a:p>
                      <a:endParaRPr lang="en-CA" sz="1500" dirty="0"/>
                    </a:p>
                  </a:txBody>
                  <a:tcPr marL="76986" marR="76986" marT="38493" marB="38493"/>
                </a:tc>
              </a:tr>
            </a:tbl>
          </a:graphicData>
        </a:graphic>
      </p:graphicFrame>
      <p:pic>
        <p:nvPicPr>
          <p:cNvPr id="6" name="Picture 5"/>
          <p:cNvPicPr>
            <a:picLocks noChangeAspect="1"/>
          </p:cNvPicPr>
          <p:nvPr/>
        </p:nvPicPr>
        <p:blipFill>
          <a:blip r:embed="rId3"/>
          <a:stretch>
            <a:fillRect/>
          </a:stretch>
        </p:blipFill>
        <p:spPr>
          <a:xfrm>
            <a:off x="755575" y="2996952"/>
            <a:ext cx="1648761" cy="1008112"/>
          </a:xfrm>
          <a:prstGeom prst="rect">
            <a:avLst/>
          </a:prstGeom>
        </p:spPr>
      </p:pic>
      <p:pic>
        <p:nvPicPr>
          <p:cNvPr id="7" name="Picture 6"/>
          <p:cNvPicPr>
            <a:picLocks noChangeAspect="1"/>
          </p:cNvPicPr>
          <p:nvPr/>
        </p:nvPicPr>
        <p:blipFill>
          <a:blip r:embed="rId4"/>
          <a:stretch>
            <a:fillRect/>
          </a:stretch>
        </p:blipFill>
        <p:spPr>
          <a:xfrm>
            <a:off x="755577" y="4005064"/>
            <a:ext cx="1648760" cy="1084666"/>
          </a:xfrm>
          <a:prstGeom prst="rect">
            <a:avLst/>
          </a:prstGeom>
        </p:spPr>
      </p:pic>
      <p:pic>
        <p:nvPicPr>
          <p:cNvPr id="8" name="Picture 7" descr="strawberries-25-618x49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5089730"/>
            <a:ext cx="1648761" cy="1003566"/>
          </a:xfrm>
          <a:prstGeom prst="rect">
            <a:avLst/>
          </a:prstGeom>
        </p:spPr>
      </p:pic>
    </p:spTree>
    <p:extLst>
      <p:ext uri="{BB962C8B-B14F-4D97-AF65-F5344CB8AC3E}">
        <p14:creationId xmlns:p14="http://schemas.microsoft.com/office/powerpoint/2010/main" val="32065690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1560" y="1196752"/>
            <a:ext cx="8280920" cy="129614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2600" spc="-150" dirty="0">
                <a:solidFill>
                  <a:srgbClr val="000000"/>
                </a:solidFill>
              </a:rPr>
              <a:t>Use the </a:t>
            </a:r>
            <a:r>
              <a:rPr lang="en-CA" sz="2600" spc="-150" dirty="0" smtClean="0">
                <a:solidFill>
                  <a:srgbClr val="000000"/>
                </a:solidFill>
              </a:rPr>
              <a:t>food </a:t>
            </a:r>
            <a:r>
              <a:rPr lang="en-CA" sz="2600" spc="-150" dirty="0">
                <a:solidFill>
                  <a:srgbClr val="000000"/>
                </a:solidFill>
              </a:rPr>
              <a:t>m</a:t>
            </a:r>
            <a:r>
              <a:rPr lang="en-CA" sz="2600" spc="-150" dirty="0" smtClean="0">
                <a:solidFill>
                  <a:srgbClr val="000000"/>
                </a:solidFill>
              </a:rPr>
              <a:t>iles </a:t>
            </a:r>
            <a:r>
              <a:rPr lang="en-CA" sz="2600" spc="-150" dirty="0">
                <a:solidFill>
                  <a:srgbClr val="000000"/>
                </a:solidFill>
              </a:rPr>
              <a:t>c</a:t>
            </a:r>
            <a:r>
              <a:rPr lang="en-CA" sz="2600" spc="-150" dirty="0" smtClean="0">
                <a:solidFill>
                  <a:srgbClr val="000000"/>
                </a:solidFill>
              </a:rPr>
              <a:t>alculator </a:t>
            </a:r>
            <a:r>
              <a:rPr lang="en-CA" sz="2600" spc="-150" dirty="0">
                <a:solidFill>
                  <a:srgbClr val="000000"/>
                </a:solidFill>
              </a:rPr>
              <a:t>to determine how far the food has </a:t>
            </a:r>
            <a:r>
              <a:rPr lang="en-CA" sz="2600" spc="-150" dirty="0" smtClean="0">
                <a:solidFill>
                  <a:srgbClr val="000000"/>
                </a:solidFill>
              </a:rPr>
              <a:t>travelled </a:t>
            </a:r>
            <a:r>
              <a:rPr lang="en-CA" sz="2600" spc="-150" dirty="0" smtClean="0">
                <a:solidFill>
                  <a:srgbClr val="000000"/>
                </a:solidFill>
              </a:rPr>
              <a:t>www.foodmiles.com/results.cfm</a:t>
            </a:r>
            <a:endParaRPr lang="en-CA" sz="2600" spc="-150"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164303397"/>
              </p:ext>
            </p:extLst>
          </p:nvPr>
        </p:nvGraphicFramePr>
        <p:xfrm>
          <a:off x="762120" y="2204865"/>
          <a:ext cx="6546184" cy="3888431"/>
        </p:xfrm>
        <a:graphic>
          <a:graphicData uri="http://schemas.openxmlformats.org/drawingml/2006/table">
            <a:tbl>
              <a:tblPr firstRow="1" bandRow="1">
                <a:tableStyleId>{5940675A-B579-460E-94D1-54222C63F5DA}</a:tableStyleId>
              </a:tblPr>
              <a:tblGrid>
                <a:gridCol w="1636546"/>
                <a:gridCol w="1636546"/>
                <a:gridCol w="1636546"/>
                <a:gridCol w="1636546"/>
              </a:tblGrid>
              <a:tr h="810989">
                <a:tc>
                  <a:txBody>
                    <a:bodyPr/>
                    <a:lstStyle/>
                    <a:p>
                      <a:r>
                        <a:rPr lang="en-CA" sz="1500" b="1" dirty="0" smtClean="0"/>
                        <a:t>Food</a:t>
                      </a:r>
                    </a:p>
                    <a:p>
                      <a:endParaRPr lang="en-CA" sz="1500" b="1" dirty="0"/>
                    </a:p>
                  </a:txBody>
                  <a:tcPr marL="76986" marR="76986" marT="38493" marB="38493"/>
                </a:tc>
                <a:tc>
                  <a:txBody>
                    <a:bodyPr/>
                    <a:lstStyle/>
                    <a:p>
                      <a:r>
                        <a:rPr lang="en-CA" sz="1500" b="1" dirty="0" smtClean="0"/>
                        <a:t>Name</a:t>
                      </a:r>
                      <a:endParaRPr lang="en-CA" sz="1500" b="1" dirty="0"/>
                    </a:p>
                  </a:txBody>
                  <a:tcPr marL="76986" marR="76986" marT="38493" marB="38493"/>
                </a:tc>
                <a:tc>
                  <a:txBody>
                    <a:bodyPr/>
                    <a:lstStyle/>
                    <a:p>
                      <a:r>
                        <a:rPr lang="en-CA" sz="1500" b="1" dirty="0" smtClean="0"/>
                        <a:t>Located</a:t>
                      </a:r>
                      <a:r>
                        <a:rPr lang="en-CA" sz="1500" b="1" baseline="0" dirty="0" smtClean="0"/>
                        <a:t> in the following country</a:t>
                      </a:r>
                      <a:endParaRPr lang="en-CA" sz="1500" b="1" dirty="0"/>
                    </a:p>
                  </a:txBody>
                  <a:tcPr marL="76986" marR="76986" marT="38493" marB="38493"/>
                </a:tc>
                <a:tc>
                  <a:txBody>
                    <a:bodyPr/>
                    <a:lstStyle/>
                    <a:p>
                      <a:r>
                        <a:rPr lang="en-CA" sz="1500" b="1" dirty="0" smtClean="0"/>
                        <a:t>Food Miles (to</a:t>
                      </a:r>
                      <a:r>
                        <a:rPr lang="en-CA" sz="1500" b="1" baseline="0" dirty="0" smtClean="0"/>
                        <a:t> Ottawa Canada)</a:t>
                      </a:r>
                      <a:endParaRPr lang="en-CA" sz="1500" b="1" dirty="0"/>
                    </a:p>
                  </a:txBody>
                  <a:tcPr marL="76986" marR="76986" marT="38493" marB="38493"/>
                </a:tc>
              </a:tr>
              <a:tr h="1025814">
                <a:tc>
                  <a:txBody>
                    <a:bodyPr/>
                    <a:lstStyle/>
                    <a:p>
                      <a:endParaRPr lang="en-CA" sz="1500" dirty="0" smtClean="0"/>
                    </a:p>
                    <a:p>
                      <a:endParaRPr lang="en-CA" sz="1500" dirty="0" smtClean="0"/>
                    </a:p>
                    <a:p>
                      <a:endParaRPr lang="en-CA" sz="1500" dirty="0" smtClean="0"/>
                    </a:p>
                    <a:p>
                      <a:endParaRPr lang="en-CA" sz="1500" dirty="0"/>
                    </a:p>
                  </a:txBody>
                  <a:tcPr marL="76986" marR="76986" marT="38493" marB="38493"/>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500" dirty="0" smtClean="0"/>
                        <a:t>Tomate de arbol </a:t>
                      </a:r>
                      <a:r>
                        <a:rPr lang="en-US" sz="1500" dirty="0" smtClean="0"/>
                        <a:t>–</a:t>
                      </a:r>
                      <a:r>
                        <a:rPr lang="en-CA" sz="1500" dirty="0" smtClean="0"/>
                        <a:t> tamarillo or Tree Tomato</a:t>
                      </a:r>
                    </a:p>
                    <a:p>
                      <a:endParaRPr lang="en-CA" sz="1500" dirty="0"/>
                    </a:p>
                  </a:txBody>
                  <a:tcPr marL="76986" marR="76986" marT="38493" marB="38493"/>
                </a:tc>
                <a:tc>
                  <a:txBody>
                    <a:bodyPr/>
                    <a:lstStyle/>
                    <a:p>
                      <a:r>
                        <a:rPr lang="en-CA" sz="1500" dirty="0" smtClean="0"/>
                        <a:t>Venezuela</a:t>
                      </a:r>
                      <a:endParaRPr lang="en-CA" sz="1500" dirty="0"/>
                    </a:p>
                  </a:txBody>
                  <a:tcPr marL="76986" marR="76986" marT="38493" marB="3849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500" dirty="0" smtClean="0"/>
                        <a:t>2468 miles (3971km)</a:t>
                      </a:r>
                    </a:p>
                    <a:p>
                      <a:endParaRPr lang="en-CA" sz="1500" dirty="0"/>
                    </a:p>
                  </a:txBody>
                  <a:tcPr marL="76986" marR="76986" marT="38493" marB="38493"/>
                </a:tc>
              </a:tr>
              <a:tr h="1025814">
                <a:tc>
                  <a:txBody>
                    <a:bodyPr/>
                    <a:lstStyle/>
                    <a:p>
                      <a:endParaRPr lang="en-CA" sz="1500" dirty="0" smtClean="0"/>
                    </a:p>
                    <a:p>
                      <a:endParaRPr lang="en-CA" sz="1500" dirty="0" smtClean="0"/>
                    </a:p>
                    <a:p>
                      <a:endParaRPr lang="en-CA" sz="1500" dirty="0" smtClean="0"/>
                    </a:p>
                    <a:p>
                      <a:endParaRPr lang="en-CA" sz="1500" dirty="0"/>
                    </a:p>
                  </a:txBody>
                  <a:tcPr marL="76986" marR="76986" marT="38493" marB="38493"/>
                </a:tc>
                <a:tc>
                  <a:txBody>
                    <a:bodyPr/>
                    <a:lstStyle/>
                    <a:p>
                      <a:r>
                        <a:rPr lang="en-CA" sz="1500" dirty="0" smtClean="0"/>
                        <a:t>Cloud Berries</a:t>
                      </a:r>
                      <a:endParaRPr lang="en-CA" sz="1500" dirty="0"/>
                    </a:p>
                  </a:txBody>
                  <a:tcPr marL="76986" marR="76986" marT="38493" marB="38493"/>
                </a:tc>
                <a:tc>
                  <a:txBody>
                    <a:bodyPr/>
                    <a:lstStyle/>
                    <a:p>
                      <a:r>
                        <a:rPr lang="en-CA" sz="1500" dirty="0" smtClean="0"/>
                        <a:t>Norway</a:t>
                      </a:r>
                      <a:endParaRPr lang="en-CA" sz="1500" dirty="0"/>
                    </a:p>
                  </a:txBody>
                  <a:tcPr marL="76986" marR="76986" marT="38493" marB="3849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500" dirty="0" smtClean="0"/>
                        <a:t>3479 miles (5597km)</a:t>
                      </a:r>
                    </a:p>
                    <a:p>
                      <a:endParaRPr lang="en-CA" sz="1500" dirty="0"/>
                    </a:p>
                  </a:txBody>
                  <a:tcPr marL="76986" marR="76986" marT="38493" marB="38493"/>
                </a:tc>
              </a:tr>
              <a:tr h="1025814">
                <a:tc>
                  <a:txBody>
                    <a:bodyPr/>
                    <a:lstStyle/>
                    <a:p>
                      <a:endParaRPr lang="en-CA" sz="1500" dirty="0" smtClean="0"/>
                    </a:p>
                    <a:p>
                      <a:endParaRPr lang="en-CA" sz="1500" dirty="0" smtClean="0"/>
                    </a:p>
                    <a:p>
                      <a:endParaRPr lang="en-CA" sz="1500" dirty="0" smtClean="0"/>
                    </a:p>
                    <a:p>
                      <a:endParaRPr lang="en-CA" sz="1500" dirty="0"/>
                    </a:p>
                  </a:txBody>
                  <a:tcPr marL="76986" marR="76986" marT="38493" marB="38493"/>
                </a:tc>
                <a:tc>
                  <a:txBody>
                    <a:bodyPr/>
                    <a:lstStyle/>
                    <a:p>
                      <a:r>
                        <a:rPr lang="en-CA" sz="1500" dirty="0" smtClean="0"/>
                        <a:t>Strawberries</a:t>
                      </a:r>
                      <a:endParaRPr lang="en-CA" sz="1500" dirty="0"/>
                    </a:p>
                  </a:txBody>
                  <a:tcPr marL="76986" marR="76986" marT="38493" marB="38493"/>
                </a:tc>
                <a:tc>
                  <a:txBody>
                    <a:bodyPr/>
                    <a:lstStyle/>
                    <a:p>
                      <a:r>
                        <a:rPr lang="en-CA" sz="1500" dirty="0" smtClean="0"/>
                        <a:t>Canada</a:t>
                      </a:r>
                      <a:endParaRPr lang="en-CA" sz="1500" dirty="0"/>
                    </a:p>
                  </a:txBody>
                  <a:tcPr marL="76986" marR="76986" marT="38493" marB="3849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500" dirty="0" smtClean="0"/>
                        <a:t>0 miles (0km)</a:t>
                      </a:r>
                    </a:p>
                    <a:p>
                      <a:endParaRPr lang="en-CA" sz="1500" dirty="0"/>
                    </a:p>
                  </a:txBody>
                  <a:tcPr marL="76986" marR="76986" marT="38493" marB="38493"/>
                </a:tc>
              </a:tr>
            </a:tbl>
          </a:graphicData>
        </a:graphic>
      </p:graphicFrame>
      <p:pic>
        <p:nvPicPr>
          <p:cNvPr id="6" name="Picture 5"/>
          <p:cNvPicPr>
            <a:picLocks noChangeAspect="1"/>
          </p:cNvPicPr>
          <p:nvPr/>
        </p:nvPicPr>
        <p:blipFill>
          <a:blip r:embed="rId3"/>
          <a:stretch>
            <a:fillRect/>
          </a:stretch>
        </p:blipFill>
        <p:spPr>
          <a:xfrm>
            <a:off x="755575" y="2996952"/>
            <a:ext cx="1648761" cy="1008112"/>
          </a:xfrm>
          <a:prstGeom prst="rect">
            <a:avLst/>
          </a:prstGeom>
        </p:spPr>
      </p:pic>
      <p:pic>
        <p:nvPicPr>
          <p:cNvPr id="7" name="Picture 6"/>
          <p:cNvPicPr>
            <a:picLocks noChangeAspect="1"/>
          </p:cNvPicPr>
          <p:nvPr/>
        </p:nvPicPr>
        <p:blipFill>
          <a:blip r:embed="rId4"/>
          <a:stretch>
            <a:fillRect/>
          </a:stretch>
        </p:blipFill>
        <p:spPr>
          <a:xfrm>
            <a:off x="755577" y="4005064"/>
            <a:ext cx="1648760" cy="1084666"/>
          </a:xfrm>
          <a:prstGeom prst="rect">
            <a:avLst/>
          </a:prstGeom>
        </p:spPr>
      </p:pic>
      <p:pic>
        <p:nvPicPr>
          <p:cNvPr id="8" name="Picture 7" descr="strawberries-25-618x49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5089730"/>
            <a:ext cx="1648761" cy="1003566"/>
          </a:xfrm>
          <a:prstGeom prst="rect">
            <a:avLst/>
          </a:prstGeom>
        </p:spPr>
      </p:pic>
    </p:spTree>
    <p:extLst>
      <p:ext uri="{BB962C8B-B14F-4D97-AF65-F5344CB8AC3E}">
        <p14:creationId xmlns:p14="http://schemas.microsoft.com/office/powerpoint/2010/main" val="6310580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1560" y="1988840"/>
            <a:ext cx="4824536" cy="335699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2400" b="1" spc="-150" dirty="0">
                <a:solidFill>
                  <a:srgbClr val="000000"/>
                </a:solidFill>
              </a:rPr>
              <a:t>Background Information </a:t>
            </a:r>
          </a:p>
          <a:p>
            <a:pPr marL="334963" indent="-334963" algn="l">
              <a:buFont typeface="Arial" panose="020B0604020202020204" pitchFamily="34" charset="0"/>
              <a:buChar char="•"/>
            </a:pPr>
            <a:r>
              <a:rPr lang="en-CA" sz="2000" spc="-150" dirty="0">
                <a:solidFill>
                  <a:srgbClr val="000000"/>
                </a:solidFill>
              </a:rPr>
              <a:t>Show the following two videos to contrast and compare Genetic Diversity</a:t>
            </a:r>
          </a:p>
          <a:p>
            <a:pPr marL="334963" indent="-334963" algn="l">
              <a:buFont typeface="Arial" panose="020B0604020202020204" pitchFamily="34" charset="0"/>
              <a:buChar char="•"/>
            </a:pPr>
            <a:endParaRPr lang="en-CA" sz="2000" spc="-150" dirty="0">
              <a:solidFill>
                <a:srgbClr val="000000"/>
              </a:solidFill>
            </a:endParaRPr>
          </a:p>
          <a:p>
            <a:pPr marL="334963" indent="-334963" algn="l">
              <a:buFont typeface="Arial" panose="020B0604020202020204" pitchFamily="34" charset="0"/>
              <a:buChar char="•"/>
            </a:pPr>
            <a:r>
              <a:rPr lang="en-CA" sz="2000" spc="-150" dirty="0">
                <a:solidFill>
                  <a:srgbClr val="000000"/>
                </a:solidFill>
              </a:rPr>
              <a:t>USC Canada on Banking </a:t>
            </a:r>
            <a:r>
              <a:rPr lang="en-CA" sz="2000" spc="-150" dirty="0" smtClean="0">
                <a:solidFill>
                  <a:srgbClr val="000000"/>
                </a:solidFill>
              </a:rPr>
              <a:t>Diversity (8:29 </a:t>
            </a:r>
            <a:r>
              <a:rPr lang="en-CA" sz="2000" spc="-150" dirty="0">
                <a:solidFill>
                  <a:srgbClr val="000000"/>
                </a:solidFill>
              </a:rPr>
              <a:t>min) http://usc-canada.org/resources/videos </a:t>
            </a:r>
          </a:p>
          <a:p>
            <a:pPr marL="334963" indent="-334963" algn="l">
              <a:buFont typeface="Arial" panose="020B0604020202020204" pitchFamily="34" charset="0"/>
              <a:buChar char="•"/>
            </a:pPr>
            <a:endParaRPr lang="en-CA" sz="2000" spc="-150" dirty="0">
              <a:solidFill>
                <a:srgbClr val="000000"/>
              </a:solidFill>
            </a:endParaRPr>
          </a:p>
          <a:p>
            <a:pPr marL="334963" indent="-334963" algn="l">
              <a:buFont typeface="Arial" panose="020B0604020202020204" pitchFamily="34" charset="0"/>
              <a:buChar char="•"/>
            </a:pPr>
            <a:r>
              <a:rPr lang="en-CA" sz="2000" spc="-150" dirty="0">
                <a:solidFill>
                  <a:srgbClr val="000000"/>
                </a:solidFill>
              </a:rPr>
              <a:t>The Eyes of Nye - Genetically Modified Foods by Bill Nye Disney Educational Productions 2005</a:t>
            </a:r>
          </a:p>
        </p:txBody>
      </p:sp>
      <p:sp>
        <p:nvSpPr>
          <p:cNvPr id="4" name="Title 1"/>
          <p:cNvSpPr txBox="1">
            <a:spLocks/>
          </p:cNvSpPr>
          <p:nvPr/>
        </p:nvSpPr>
        <p:spPr>
          <a:xfrm>
            <a:off x="583938" y="1412776"/>
            <a:ext cx="7300430"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3500" b="1" spc="-150" dirty="0"/>
              <a:t>Genetic </a:t>
            </a:r>
            <a:r>
              <a:rPr lang="en-CA" sz="3500" b="1" spc="-150" dirty="0" smtClean="0"/>
              <a:t>diversity</a:t>
            </a:r>
            <a:endParaRPr lang="en-CA" sz="3500" b="1" spc="-150" dirty="0"/>
          </a:p>
        </p:txBody>
      </p:sp>
      <p:sp>
        <p:nvSpPr>
          <p:cNvPr id="6" name="Title 1"/>
          <p:cNvSpPr txBox="1">
            <a:spLocks/>
          </p:cNvSpPr>
          <p:nvPr/>
        </p:nvSpPr>
        <p:spPr>
          <a:xfrm>
            <a:off x="6084168" y="1556791"/>
            <a:ext cx="2232248" cy="26642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400"/>
              </a:lnSpc>
            </a:pPr>
            <a:r>
              <a:rPr lang="en-CA" sz="1800" spc="-150" dirty="0">
                <a:solidFill>
                  <a:srgbClr val="000000"/>
                </a:solidFill>
              </a:rPr>
              <a:t>Genetic diversity refers to a wide range of genetic variation within a species to help them adapt to changing environmental conditions and new pests and diseases</a:t>
            </a:r>
          </a:p>
          <a:p>
            <a:pPr algn="l">
              <a:lnSpc>
                <a:spcPts val="3200"/>
              </a:lnSpc>
            </a:pPr>
            <a:endParaRPr lang="en-CA" sz="2800" spc="-150" dirty="0">
              <a:solidFill>
                <a:srgbClr val="000000"/>
              </a:solidFill>
            </a:endParaRPr>
          </a:p>
        </p:txBody>
      </p:sp>
      <p:sp>
        <p:nvSpPr>
          <p:cNvPr id="7" name="Rectangle 6"/>
          <p:cNvSpPr/>
          <p:nvPr/>
        </p:nvSpPr>
        <p:spPr>
          <a:xfrm>
            <a:off x="5940152" y="1412776"/>
            <a:ext cx="2556284" cy="280831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p:cNvSpPr/>
          <p:nvPr/>
        </p:nvSpPr>
        <p:spPr>
          <a:xfrm>
            <a:off x="179512" y="5733256"/>
            <a:ext cx="4572000" cy="553998"/>
          </a:xfrm>
          <a:prstGeom prst="rect">
            <a:avLst/>
          </a:prstGeom>
        </p:spPr>
        <p:txBody>
          <a:bodyPr>
            <a:spAutoFit/>
          </a:bodyPr>
          <a:lstStyle/>
          <a:p>
            <a:r>
              <a:rPr lang="hr-HR" sz="1000" dirty="0">
                <a:solidFill>
                  <a:srgbClr val="000000"/>
                </a:solidFill>
              </a:rPr>
              <a:t>Taken from…http://www.fao.org/docrep/004/v1430e/V1430E04.htm</a:t>
            </a:r>
          </a:p>
          <a:p>
            <a:endParaRPr lang="en-CA" sz="1000" dirty="0">
              <a:solidFill>
                <a:srgbClr val="000000"/>
              </a:solidFill>
            </a:endParaRPr>
          </a:p>
          <a:p>
            <a:endParaRPr lang="en-CA" sz="1000" dirty="0">
              <a:solidFill>
                <a:srgbClr val="000000"/>
              </a:solidFill>
            </a:endParaRPr>
          </a:p>
        </p:txBody>
      </p:sp>
    </p:spTree>
    <p:extLst>
      <p:ext uri="{BB962C8B-B14F-4D97-AF65-F5344CB8AC3E}">
        <p14:creationId xmlns:p14="http://schemas.microsoft.com/office/powerpoint/2010/main" val="42252521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23158" y="1988840"/>
            <a:ext cx="4940930" cy="335699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000" spc="-150" dirty="0">
                <a:solidFill>
                  <a:srgbClr val="000000"/>
                </a:solidFill>
              </a:rPr>
              <a:t>The Global Food Security Index compares </a:t>
            </a:r>
            <a:r>
              <a:rPr lang="en-CA" sz="2000" spc="-150" dirty="0" err="1">
                <a:solidFill>
                  <a:srgbClr val="000000"/>
                </a:solidFill>
              </a:rPr>
              <a:t>countriesin</a:t>
            </a:r>
            <a:r>
              <a:rPr lang="en-CA" sz="2000" spc="-150" dirty="0">
                <a:solidFill>
                  <a:srgbClr val="000000"/>
                </a:solidFill>
              </a:rPr>
              <a:t> regards to issues of </a:t>
            </a:r>
            <a:r>
              <a:rPr lang="en-CA" sz="2000" spc="-150" dirty="0" err="1">
                <a:solidFill>
                  <a:srgbClr val="000000"/>
                </a:solidFill>
              </a:rPr>
              <a:t>affordabiity</a:t>
            </a:r>
            <a:r>
              <a:rPr lang="en-CA" sz="2000" spc="-150" dirty="0">
                <a:solidFill>
                  <a:srgbClr val="000000"/>
                </a:solidFill>
              </a:rPr>
              <a:t>, availability and quality, across 109 </a:t>
            </a:r>
            <a:r>
              <a:rPr lang="en-CA" sz="2000" spc="-150" dirty="0" smtClean="0">
                <a:solidFill>
                  <a:srgbClr val="000000"/>
                </a:solidFill>
              </a:rPr>
              <a:t>countries.  </a:t>
            </a:r>
            <a:endParaRPr lang="en-CA" sz="2000" spc="-150" dirty="0">
              <a:solidFill>
                <a:srgbClr val="000000"/>
              </a:solidFill>
            </a:endParaRPr>
          </a:p>
          <a:p>
            <a:pPr algn="l"/>
            <a:endParaRPr lang="en-CA" sz="2000" spc="-150" dirty="0">
              <a:solidFill>
                <a:srgbClr val="000000"/>
              </a:solidFill>
            </a:endParaRPr>
          </a:p>
          <a:p>
            <a:pPr algn="l"/>
            <a:r>
              <a:rPr lang="en-CA" sz="2000" spc="-150" dirty="0">
                <a:solidFill>
                  <a:srgbClr val="000000"/>
                </a:solidFill>
              </a:rPr>
              <a:t>Compare Canada to another country such as </a:t>
            </a:r>
            <a:r>
              <a:rPr lang="en-CA" sz="2000" spc="-150" dirty="0" smtClean="0">
                <a:solidFill>
                  <a:srgbClr val="000000"/>
                </a:solidFill>
              </a:rPr>
              <a:t>Venezuela.  </a:t>
            </a:r>
            <a:endParaRPr lang="en-CA" sz="2000" spc="-150" dirty="0">
              <a:solidFill>
                <a:srgbClr val="000000"/>
              </a:solidFill>
            </a:endParaRPr>
          </a:p>
          <a:p>
            <a:pPr algn="l"/>
            <a:r>
              <a:rPr lang="en-CA" sz="2000" spc="-150" dirty="0" smtClean="0">
                <a:solidFill>
                  <a:srgbClr val="000000"/>
                </a:solidFill>
              </a:rPr>
              <a:t>http</a:t>
            </a:r>
            <a:r>
              <a:rPr lang="en-CA" sz="2000" spc="-150" dirty="0">
                <a:solidFill>
                  <a:srgbClr val="000000"/>
                </a:solidFill>
              </a:rPr>
              <a:t>://foodsecurityindex.eiu.com/Country</a:t>
            </a:r>
            <a:r>
              <a:rPr lang="en-CA" sz="2000" spc="-150" dirty="0" smtClean="0">
                <a:solidFill>
                  <a:srgbClr val="000000"/>
                </a:solidFill>
              </a:rPr>
              <a:t>/</a:t>
            </a:r>
          </a:p>
          <a:p>
            <a:pPr algn="l"/>
            <a:endParaRPr lang="en-CA" sz="2000" spc="-150" dirty="0" smtClean="0">
              <a:solidFill>
                <a:srgbClr val="000000"/>
              </a:solidFill>
            </a:endParaRPr>
          </a:p>
          <a:p>
            <a:pPr algn="l"/>
            <a:r>
              <a:rPr lang="en-CA" sz="2000" spc="-150" dirty="0">
                <a:solidFill>
                  <a:srgbClr val="000000"/>
                </a:solidFill>
              </a:rPr>
              <a:t>Look at the picture of similar rice……One of the rice packages is subsidized by the government of Venezuela to cost less. </a:t>
            </a:r>
            <a:r>
              <a:rPr lang="en-CA" sz="2000" spc="-150" dirty="0" smtClean="0">
                <a:solidFill>
                  <a:srgbClr val="000000"/>
                </a:solidFill>
              </a:rPr>
              <a:t>This </a:t>
            </a:r>
            <a:r>
              <a:rPr lang="en-CA" sz="2000" spc="-150" dirty="0">
                <a:solidFill>
                  <a:srgbClr val="000000"/>
                </a:solidFill>
              </a:rPr>
              <a:t>rice is sold to people with less wealth at a reduced cost.  What do you think of this? </a:t>
            </a:r>
            <a:r>
              <a:rPr lang="en-CA" sz="2000" spc="-150" dirty="0" smtClean="0">
                <a:solidFill>
                  <a:srgbClr val="000000"/>
                </a:solidFill>
              </a:rPr>
              <a:t>Share </a:t>
            </a:r>
            <a:r>
              <a:rPr lang="en-CA" sz="2000" spc="-150" dirty="0">
                <a:solidFill>
                  <a:srgbClr val="000000"/>
                </a:solidFill>
              </a:rPr>
              <a:t>with a </a:t>
            </a:r>
            <a:r>
              <a:rPr lang="en-CA" sz="2000" spc="-150" dirty="0" smtClean="0">
                <a:solidFill>
                  <a:srgbClr val="000000"/>
                </a:solidFill>
              </a:rPr>
              <a:t>partner.</a:t>
            </a:r>
            <a:endParaRPr lang="en-CA" sz="2000" spc="-150" dirty="0">
              <a:solidFill>
                <a:srgbClr val="000000"/>
              </a:solidFill>
            </a:endParaRPr>
          </a:p>
          <a:p>
            <a:pPr algn="l"/>
            <a:endParaRPr lang="en-CA" sz="2000" spc="-150" dirty="0">
              <a:solidFill>
                <a:srgbClr val="000000"/>
              </a:solidFill>
            </a:endParaRPr>
          </a:p>
          <a:p>
            <a:pPr algn="l"/>
            <a:endParaRPr lang="en-CA" sz="2000" spc="-150" dirty="0">
              <a:solidFill>
                <a:srgbClr val="000000"/>
              </a:solidFill>
            </a:endParaRPr>
          </a:p>
        </p:txBody>
      </p:sp>
      <p:sp>
        <p:nvSpPr>
          <p:cNvPr id="4" name="Title 1"/>
          <p:cNvSpPr txBox="1">
            <a:spLocks/>
          </p:cNvSpPr>
          <p:nvPr/>
        </p:nvSpPr>
        <p:spPr>
          <a:xfrm>
            <a:off x="395536" y="1412776"/>
            <a:ext cx="6769314"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3500" b="1" spc="-150" dirty="0"/>
              <a:t>Food </a:t>
            </a:r>
            <a:r>
              <a:rPr lang="en-CA" sz="3500" b="1" spc="-150" dirty="0" smtClean="0"/>
              <a:t>security</a:t>
            </a:r>
            <a:endParaRPr lang="en-CA" sz="3500" b="1" spc="-150" dirty="0"/>
          </a:p>
        </p:txBody>
      </p:sp>
      <p:sp>
        <p:nvSpPr>
          <p:cNvPr id="2" name="Rectangle 1"/>
          <p:cNvSpPr/>
          <p:nvPr/>
        </p:nvSpPr>
        <p:spPr>
          <a:xfrm>
            <a:off x="5508104" y="3626293"/>
            <a:ext cx="3168352" cy="1015663"/>
          </a:xfrm>
          <a:prstGeom prst="rect">
            <a:avLst/>
          </a:prstGeom>
        </p:spPr>
        <p:txBody>
          <a:bodyPr wrap="square">
            <a:spAutoFit/>
          </a:bodyPr>
          <a:lstStyle/>
          <a:p>
            <a:r>
              <a:rPr lang="en-CA" sz="1000" dirty="0">
                <a:solidFill>
                  <a:srgbClr val="000000"/>
                </a:solidFill>
              </a:rPr>
              <a:t>For Further information on Venezuela and it subsidized food system check out:</a:t>
            </a:r>
          </a:p>
          <a:p>
            <a:r>
              <a:rPr lang="en-CA" sz="1000" dirty="0">
                <a:solidFill>
                  <a:srgbClr val="000000"/>
                </a:solidFill>
              </a:rPr>
              <a:t>http://laht.com/article.asp?ArticleId=344198&amp;CategoryId=10717</a:t>
            </a:r>
          </a:p>
          <a:p>
            <a:endParaRPr lang="en-CA" sz="1000" dirty="0">
              <a:solidFill>
                <a:srgbClr val="000000"/>
              </a:solidFill>
            </a:endParaRPr>
          </a:p>
          <a:p>
            <a:endParaRPr lang="en-CA" sz="1000" dirty="0">
              <a:solidFill>
                <a:srgbClr val="000000"/>
              </a:solidFill>
            </a:endParaRPr>
          </a:p>
        </p:txBody>
      </p:sp>
      <p:pic>
        <p:nvPicPr>
          <p:cNvPr id="8" name="Content Placeholder 2"/>
          <p:cNvPicPr>
            <a:picLocks noChangeAspect="1"/>
          </p:cNvPicPr>
          <p:nvPr/>
        </p:nvPicPr>
        <p:blipFill>
          <a:blip r:embed="rId3"/>
          <a:srcRect t="8148" b="8148"/>
          <a:stretch>
            <a:fillRect/>
          </a:stretch>
        </p:blipFill>
        <p:spPr>
          <a:xfrm>
            <a:off x="5508104" y="367121"/>
            <a:ext cx="3312273" cy="2955405"/>
          </a:xfrm>
          <a:prstGeom prst="rect">
            <a:avLst/>
          </a:prstGeom>
          <a:ln w="63500">
            <a:solidFill>
              <a:schemeClr val="tx1"/>
            </a:solidFill>
          </a:ln>
        </p:spPr>
      </p:pic>
    </p:spTree>
    <p:extLst>
      <p:ext uri="{BB962C8B-B14F-4D97-AF65-F5344CB8AC3E}">
        <p14:creationId xmlns:p14="http://schemas.microsoft.com/office/powerpoint/2010/main" val="40598519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1560" y="1844824"/>
            <a:ext cx="8352928" cy="367240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34963" indent="-334963" algn="l">
              <a:lnSpc>
                <a:spcPts val="2800"/>
              </a:lnSpc>
              <a:buFont typeface="Arial" panose="020B0604020202020204" pitchFamily="34" charset="0"/>
              <a:buChar char="•"/>
            </a:pPr>
            <a:r>
              <a:rPr lang="en-CA" sz="2000" spc="-150" dirty="0">
                <a:solidFill>
                  <a:srgbClr val="000000"/>
                </a:solidFill>
              </a:rPr>
              <a:t>Five million Venezuelan receive free food, four million of them are children in schools and 6,000 food kitchens feed 900,000 people. The population of Venezuela in 2013 was roughly 30 million people </a:t>
            </a:r>
            <a:endParaRPr lang="en-CA" sz="2000" spc="-150" dirty="0" smtClean="0">
              <a:solidFill>
                <a:srgbClr val="000000"/>
              </a:solidFill>
            </a:endParaRPr>
          </a:p>
          <a:p>
            <a:pPr marL="334963" indent="-334963" algn="l">
              <a:lnSpc>
                <a:spcPts val="1600"/>
              </a:lnSpc>
              <a:buFont typeface="Arial" panose="020B0604020202020204" pitchFamily="34" charset="0"/>
              <a:buChar char="•"/>
            </a:pPr>
            <a:endParaRPr lang="en-CA" sz="2000" spc="-150" dirty="0">
              <a:solidFill>
                <a:srgbClr val="000000"/>
              </a:solidFill>
            </a:endParaRPr>
          </a:p>
          <a:p>
            <a:pPr marL="334963" indent="-334963" algn="l">
              <a:lnSpc>
                <a:spcPts val="2800"/>
              </a:lnSpc>
              <a:buFont typeface="Arial" panose="020B0604020202020204" pitchFamily="34" charset="0"/>
              <a:buChar char="•"/>
            </a:pPr>
            <a:r>
              <a:rPr lang="en-CA" sz="2000" spc="-150" dirty="0" smtClean="0">
                <a:solidFill>
                  <a:srgbClr val="000000"/>
                </a:solidFill>
              </a:rPr>
              <a:t>Turn </a:t>
            </a:r>
            <a:r>
              <a:rPr lang="en-CA" sz="2000" spc="-150" dirty="0">
                <a:solidFill>
                  <a:srgbClr val="000000"/>
                </a:solidFill>
              </a:rPr>
              <a:t>to a partner and tell them how you think this compares to Canada</a:t>
            </a:r>
            <a:r>
              <a:rPr lang="en-CA" sz="2000" spc="-150" dirty="0" smtClean="0">
                <a:solidFill>
                  <a:srgbClr val="000000"/>
                </a:solidFill>
              </a:rPr>
              <a:t>.</a:t>
            </a:r>
          </a:p>
          <a:p>
            <a:pPr marL="334963" indent="-334963" algn="l">
              <a:lnSpc>
                <a:spcPts val="1600"/>
              </a:lnSpc>
              <a:buFont typeface="Arial" panose="020B0604020202020204" pitchFamily="34" charset="0"/>
              <a:buChar char="•"/>
            </a:pPr>
            <a:endParaRPr lang="en-CA" sz="2000" spc="-150" dirty="0">
              <a:solidFill>
                <a:srgbClr val="000000"/>
              </a:solidFill>
            </a:endParaRPr>
          </a:p>
          <a:p>
            <a:pPr marL="334963" indent="-334963" algn="l">
              <a:lnSpc>
                <a:spcPts val="2800"/>
              </a:lnSpc>
              <a:buFont typeface="Arial" panose="020B0604020202020204" pitchFamily="34" charset="0"/>
              <a:buChar char="•"/>
            </a:pPr>
            <a:r>
              <a:rPr lang="en-CA" sz="2000" spc="-150" dirty="0">
                <a:solidFill>
                  <a:srgbClr val="000000"/>
                </a:solidFill>
              </a:rPr>
              <a:t>Watch the video at Food Banks Canada 1: 26 </a:t>
            </a:r>
            <a:r>
              <a:rPr lang="en-CA" sz="2000" spc="-150" dirty="0" smtClean="0">
                <a:solidFill>
                  <a:srgbClr val="000000"/>
                </a:solidFill>
              </a:rPr>
              <a:t>minutes</a:t>
            </a:r>
          </a:p>
          <a:p>
            <a:pPr marL="334963" indent="-334963" algn="l">
              <a:lnSpc>
                <a:spcPts val="1600"/>
              </a:lnSpc>
              <a:buFont typeface="Arial" panose="020B0604020202020204" pitchFamily="34" charset="0"/>
              <a:buChar char="•"/>
            </a:pPr>
            <a:endParaRPr lang="en-CA" sz="2000" spc="-150" dirty="0">
              <a:solidFill>
                <a:srgbClr val="000000"/>
              </a:solidFill>
            </a:endParaRPr>
          </a:p>
          <a:p>
            <a:pPr marL="334963" indent="-334963" algn="l">
              <a:lnSpc>
                <a:spcPts val="2800"/>
              </a:lnSpc>
              <a:buFont typeface="Arial" panose="020B0604020202020204" pitchFamily="34" charset="0"/>
              <a:buChar char="•"/>
            </a:pPr>
            <a:r>
              <a:rPr lang="en-CA" sz="2000" spc="-150" dirty="0">
                <a:solidFill>
                  <a:srgbClr val="000000"/>
                </a:solidFill>
              </a:rPr>
              <a:t>Hunger Count 2014 at </a:t>
            </a:r>
            <a:r>
              <a:rPr lang="en-CA" sz="2000" spc="-150" dirty="0" smtClean="0">
                <a:solidFill>
                  <a:srgbClr val="000000"/>
                </a:solidFill>
              </a:rPr>
              <a:t> http</a:t>
            </a:r>
            <a:r>
              <a:rPr lang="en-CA" sz="2000" spc="-150" dirty="0">
                <a:solidFill>
                  <a:srgbClr val="000000"/>
                </a:solidFill>
              </a:rPr>
              <a:t>://</a:t>
            </a:r>
            <a:r>
              <a:rPr lang="en-CA" sz="2000" spc="-150" dirty="0" smtClean="0">
                <a:solidFill>
                  <a:srgbClr val="000000"/>
                </a:solidFill>
              </a:rPr>
              <a:t>www.foodbankscanada.ca/HungerCount</a:t>
            </a:r>
          </a:p>
          <a:p>
            <a:pPr marL="334963" indent="-334963" algn="l">
              <a:lnSpc>
                <a:spcPts val="1600"/>
              </a:lnSpc>
              <a:buFont typeface="Arial" panose="020B0604020202020204" pitchFamily="34" charset="0"/>
              <a:buChar char="•"/>
            </a:pPr>
            <a:endParaRPr lang="en-CA" sz="2000" spc="-150" dirty="0">
              <a:solidFill>
                <a:srgbClr val="000000"/>
              </a:solidFill>
            </a:endParaRPr>
          </a:p>
          <a:p>
            <a:pPr marL="334963" indent="-334963" algn="l">
              <a:lnSpc>
                <a:spcPts val="2800"/>
              </a:lnSpc>
              <a:buFont typeface="Arial" panose="020B0604020202020204" pitchFamily="34" charset="0"/>
              <a:buChar char="•"/>
            </a:pPr>
            <a:r>
              <a:rPr lang="en-CA" sz="2000" spc="-150" dirty="0">
                <a:solidFill>
                  <a:srgbClr val="000000"/>
                </a:solidFill>
              </a:rPr>
              <a:t>For more information Food Banks Canada – </a:t>
            </a:r>
            <a:r>
              <a:rPr lang="en-CA" sz="2000" spc="-150" dirty="0" err="1">
                <a:solidFill>
                  <a:srgbClr val="000000"/>
                </a:solidFill>
              </a:rPr>
              <a:t>HungerCount</a:t>
            </a:r>
            <a:r>
              <a:rPr lang="en-CA" sz="2000" spc="-150" dirty="0">
                <a:solidFill>
                  <a:srgbClr val="000000"/>
                </a:solidFill>
              </a:rPr>
              <a:t> 2014 report on hunger and food bank use</a:t>
            </a:r>
            <a:r>
              <a:rPr lang="en-CA" sz="2000" spc="-150" dirty="0" smtClean="0">
                <a:solidFill>
                  <a:srgbClr val="000000"/>
                </a:solidFill>
              </a:rPr>
              <a:t>. </a:t>
            </a:r>
            <a:r>
              <a:rPr lang="en-CA" sz="2000" spc="-150" dirty="0">
                <a:solidFill>
                  <a:srgbClr val="000000"/>
                </a:solidFill>
              </a:rPr>
              <a:t>Retrieved From </a:t>
            </a:r>
          </a:p>
        </p:txBody>
      </p:sp>
      <p:sp>
        <p:nvSpPr>
          <p:cNvPr id="4" name="Title 1"/>
          <p:cNvSpPr txBox="1">
            <a:spLocks/>
          </p:cNvSpPr>
          <p:nvPr/>
        </p:nvSpPr>
        <p:spPr>
          <a:xfrm>
            <a:off x="583938" y="1412776"/>
            <a:ext cx="7300430"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3500" b="1" spc="-150" dirty="0"/>
              <a:t>Interesting…</a:t>
            </a:r>
          </a:p>
        </p:txBody>
      </p:sp>
      <p:sp>
        <p:nvSpPr>
          <p:cNvPr id="5" name="Rectangle 4"/>
          <p:cNvSpPr/>
          <p:nvPr/>
        </p:nvSpPr>
        <p:spPr>
          <a:xfrm>
            <a:off x="511930" y="5661248"/>
            <a:ext cx="8380550" cy="707886"/>
          </a:xfrm>
          <a:prstGeom prst="rect">
            <a:avLst/>
          </a:prstGeom>
        </p:spPr>
        <p:txBody>
          <a:bodyPr wrap="square">
            <a:spAutoFit/>
          </a:bodyPr>
          <a:lstStyle/>
          <a:p>
            <a:r>
              <a:rPr lang="en-CA" sz="1000" dirty="0">
                <a:solidFill>
                  <a:srgbClr val="000000"/>
                </a:solidFill>
              </a:rPr>
              <a:t>For more information Food Banks Canada – </a:t>
            </a:r>
            <a:r>
              <a:rPr lang="en-CA" sz="1000" dirty="0" err="1">
                <a:solidFill>
                  <a:srgbClr val="000000"/>
                </a:solidFill>
              </a:rPr>
              <a:t>HungerCount</a:t>
            </a:r>
            <a:r>
              <a:rPr lang="en-CA" sz="1000" dirty="0">
                <a:solidFill>
                  <a:srgbClr val="000000"/>
                </a:solidFill>
              </a:rPr>
              <a:t> 2014 report on hunger and food bank use. </a:t>
            </a:r>
            <a:r>
              <a:rPr lang="en-CA" sz="1000" dirty="0" smtClean="0">
                <a:solidFill>
                  <a:srgbClr val="000000"/>
                </a:solidFill>
              </a:rPr>
              <a:t>Retrieved </a:t>
            </a:r>
            <a:r>
              <a:rPr lang="en-CA" sz="1000" dirty="0">
                <a:solidFill>
                  <a:srgbClr val="000000"/>
                </a:solidFill>
              </a:rPr>
              <a:t>From https://www.foodbankscanada.ca/getmedia/7739cdff-72d5-4cee-85e9-54d456669564/HungerCount_2014_EN.pdf.aspx?ext=.pdf</a:t>
            </a:r>
          </a:p>
          <a:p>
            <a:endParaRPr lang="en-CA" sz="1000" dirty="0">
              <a:solidFill>
                <a:srgbClr val="000000"/>
              </a:solidFill>
            </a:endParaRPr>
          </a:p>
          <a:p>
            <a:endParaRPr lang="en-CA" sz="1000" dirty="0">
              <a:solidFill>
                <a:srgbClr val="000000"/>
              </a:solidFill>
            </a:endParaRPr>
          </a:p>
        </p:txBody>
      </p:sp>
    </p:spTree>
    <p:extLst>
      <p:ext uri="{BB962C8B-B14F-4D97-AF65-F5344CB8AC3E}">
        <p14:creationId xmlns:p14="http://schemas.microsoft.com/office/powerpoint/2010/main" val="2974704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23158" y="2132856"/>
            <a:ext cx="4940930" cy="93610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r>
              <a:rPr lang="en-CA" sz="2000" spc="-150" dirty="0">
                <a:solidFill>
                  <a:srgbClr val="000000"/>
                </a:solidFill>
              </a:rPr>
              <a:t>What do these statistics tell you? </a:t>
            </a:r>
          </a:p>
          <a:p>
            <a:pPr marL="342900" indent="-342900" algn="l">
              <a:buFont typeface="Arial" panose="020B0604020202020204" pitchFamily="34" charset="0"/>
              <a:buChar char="•"/>
            </a:pPr>
            <a:r>
              <a:rPr lang="en-CA" sz="2000" spc="-150" dirty="0">
                <a:solidFill>
                  <a:srgbClr val="000000"/>
                </a:solidFill>
              </a:rPr>
              <a:t>What is the meaning of food insecurity?</a:t>
            </a:r>
          </a:p>
          <a:p>
            <a:pPr algn="l"/>
            <a:endParaRPr lang="en-CA" sz="2000" spc="-150" dirty="0">
              <a:solidFill>
                <a:srgbClr val="000000"/>
              </a:solidFill>
            </a:endParaRPr>
          </a:p>
          <a:p>
            <a:pPr algn="l"/>
            <a:endParaRPr lang="en-CA" sz="2000" spc="-150" dirty="0">
              <a:solidFill>
                <a:srgbClr val="000000"/>
              </a:solidFill>
            </a:endParaRPr>
          </a:p>
        </p:txBody>
      </p:sp>
      <p:sp>
        <p:nvSpPr>
          <p:cNvPr id="4" name="Title 1"/>
          <p:cNvSpPr txBox="1">
            <a:spLocks/>
          </p:cNvSpPr>
          <p:nvPr/>
        </p:nvSpPr>
        <p:spPr>
          <a:xfrm>
            <a:off x="395536" y="1268760"/>
            <a:ext cx="4824536"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3500" b="1" spc="-150" dirty="0"/>
              <a:t>Questions on video:</a:t>
            </a:r>
            <a:br>
              <a:rPr lang="en-CA" sz="3500" b="1" spc="-150" dirty="0"/>
            </a:br>
            <a:r>
              <a:rPr lang="en-CA" sz="3500" b="1" spc="-150" dirty="0" smtClean="0"/>
              <a:t>Hunger </a:t>
            </a:r>
            <a:r>
              <a:rPr lang="en-CA" sz="3500" b="1" spc="-150" dirty="0"/>
              <a:t>Counts 2014</a:t>
            </a:r>
          </a:p>
        </p:txBody>
      </p:sp>
      <p:graphicFrame>
        <p:nvGraphicFramePr>
          <p:cNvPr id="6" name="Table 5"/>
          <p:cNvGraphicFramePr>
            <a:graphicFrameLocks noGrp="1"/>
          </p:cNvGraphicFramePr>
          <p:nvPr>
            <p:extLst>
              <p:ext uri="{D42A27DB-BD31-4B8C-83A1-F6EECF244321}">
                <p14:modId xmlns:p14="http://schemas.microsoft.com/office/powerpoint/2010/main" val="1355195012"/>
              </p:ext>
            </p:extLst>
          </p:nvPr>
        </p:nvGraphicFramePr>
        <p:xfrm>
          <a:off x="446148" y="3205515"/>
          <a:ext cx="4284106" cy="1863247"/>
        </p:xfrm>
        <a:graphic>
          <a:graphicData uri="http://schemas.openxmlformats.org/drawingml/2006/table">
            <a:tbl>
              <a:tblPr firstRow="1" bandRow="1">
                <a:tableStyleId>{F2DE63D5-997A-4646-A377-4702673A728D}</a:tableStyleId>
              </a:tblPr>
              <a:tblGrid>
                <a:gridCol w="2196569"/>
                <a:gridCol w="2087537"/>
              </a:tblGrid>
              <a:tr h="0">
                <a:tc gridSpan="2">
                  <a:txBody>
                    <a:bodyPr/>
                    <a:lstStyle/>
                    <a:p>
                      <a:pPr algn="ctr"/>
                      <a:r>
                        <a:rPr lang="en-CA" sz="1400" dirty="0" smtClean="0">
                          <a:solidFill>
                            <a:schemeClr val="bg1"/>
                          </a:solidFill>
                        </a:rPr>
                        <a:t>Compare</a:t>
                      </a:r>
                      <a:r>
                        <a:rPr lang="en-CA" sz="1400" baseline="0" dirty="0" smtClean="0">
                          <a:solidFill>
                            <a:schemeClr val="bg1"/>
                          </a:solidFill>
                        </a:rPr>
                        <a:t>  Venezuela food system to Canada’s</a:t>
                      </a:r>
                      <a:endParaRPr lang="en-CA" sz="1400" dirty="0">
                        <a:solidFill>
                          <a:schemeClr val="bg1"/>
                        </a:solidFill>
                      </a:endParaRPr>
                    </a:p>
                  </a:txBody>
                  <a:tcPr>
                    <a:lnL w="9525" cap="flat" cmpd="sng" algn="ctr">
                      <a:noFill/>
                      <a:prstDash val="solid"/>
                    </a:lnL>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9999"/>
                    </a:solidFill>
                  </a:tcPr>
                </a:tc>
                <a:tc hMerge="1">
                  <a:txBody>
                    <a:bodyPr/>
                    <a:lstStyle/>
                    <a:p>
                      <a:endParaRPr lang="en-CA" dirty="0"/>
                    </a:p>
                  </a:txBody>
                  <a:tcPr>
                    <a:lnL>
                      <a:noFill/>
                    </a:lnL>
                  </a:tcPr>
                </a:tc>
              </a:tr>
              <a:tr h="644047">
                <a:tc>
                  <a:txBody>
                    <a:bodyPr/>
                    <a:lstStyle/>
                    <a:p>
                      <a:r>
                        <a:rPr lang="en-CA" sz="1400" dirty="0" smtClean="0"/>
                        <a:t>Venezuela</a:t>
                      </a:r>
                      <a:endParaRPr lang="en-CA" sz="1400" dirty="0"/>
                    </a:p>
                  </a:txBody>
                  <a:tcPr>
                    <a:lnT w="12700" cap="flat" cmpd="sng" algn="ctr">
                      <a:noFill/>
                      <a:prstDash val="solid"/>
                      <a:round/>
                      <a:headEnd type="none" w="med" len="med"/>
                      <a:tailEnd type="none" w="med" len="med"/>
                    </a:lnT>
                  </a:tcPr>
                </a:tc>
                <a:tc>
                  <a:txBody>
                    <a:bodyPr/>
                    <a:lstStyle/>
                    <a:p>
                      <a:endParaRPr lang="en-CA" sz="1400" dirty="0"/>
                    </a:p>
                  </a:txBody>
                  <a:tcPr/>
                </a:tc>
              </a:tr>
              <a:tr h="6440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smtClean="0"/>
                        <a:t>Canada</a:t>
                      </a:r>
                    </a:p>
                    <a:p>
                      <a:endParaRPr lang="en-CA" dirty="0" smtClean="0"/>
                    </a:p>
                    <a:p>
                      <a:endParaRPr lang="en-CA" dirty="0"/>
                    </a:p>
                  </a:txBody>
                  <a:tcPr/>
                </a:tc>
                <a:tc>
                  <a:txBody>
                    <a:bodyPr/>
                    <a:lstStyle/>
                    <a:p>
                      <a:endParaRPr lang="en-CA" dirty="0"/>
                    </a:p>
                  </a:txBody>
                  <a:tcPr/>
                </a:tc>
              </a:tr>
            </a:tbl>
          </a:graphicData>
        </a:graphic>
      </p:graphicFrame>
      <p:pic>
        <p:nvPicPr>
          <p:cNvPr id="7" name="Picture 6" descr="IMG_084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4328" y="919775"/>
            <a:ext cx="3675418" cy="4298370"/>
          </a:xfrm>
          <a:prstGeom prst="rect">
            <a:avLst/>
          </a:prstGeom>
          <a:ln w="63500">
            <a:solidFill>
              <a:srgbClr val="009999"/>
            </a:solidFill>
          </a:ln>
        </p:spPr>
      </p:pic>
    </p:spTree>
    <p:extLst>
      <p:ext uri="{BB962C8B-B14F-4D97-AF65-F5344CB8AC3E}">
        <p14:creationId xmlns:p14="http://schemas.microsoft.com/office/powerpoint/2010/main" val="3581311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1560" y="1844824"/>
            <a:ext cx="8352928" cy="367240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34963" indent="-334963" algn="l">
              <a:lnSpc>
                <a:spcPts val="2800"/>
              </a:lnSpc>
              <a:buFont typeface="Arial" panose="020B0604020202020204" pitchFamily="34" charset="0"/>
              <a:buChar char="•"/>
            </a:pPr>
            <a:r>
              <a:rPr lang="en-CA" sz="2000" spc="-150" dirty="0">
                <a:solidFill>
                  <a:srgbClr val="000000"/>
                </a:solidFill>
              </a:rPr>
              <a:t>According to an article in the Toronto Star by Jennifer Bins Food waste: An unappetizing, $27B problem </a:t>
            </a:r>
          </a:p>
          <a:p>
            <a:pPr marL="334963" indent="-334963" algn="l">
              <a:lnSpc>
                <a:spcPts val="2800"/>
              </a:lnSpc>
              <a:buFont typeface="Arial" panose="020B0604020202020204" pitchFamily="34" charset="0"/>
              <a:buChar char="•"/>
            </a:pPr>
            <a:r>
              <a:rPr lang="en-CA" sz="2000" spc="-150" dirty="0">
                <a:solidFill>
                  <a:srgbClr val="000000"/>
                </a:solidFill>
              </a:rPr>
              <a:t>We throw away 40 per cent of our food every year, worth about $27 billion. It’s a crisis, and green bins alone can’t solve it. Nearly half of the food we produce in Canada </a:t>
            </a:r>
            <a:endParaRPr lang="en-CA" sz="2000" spc="-150" dirty="0" smtClean="0">
              <a:solidFill>
                <a:srgbClr val="000000"/>
              </a:solidFill>
            </a:endParaRPr>
          </a:p>
          <a:p>
            <a:pPr marL="334963" indent="-334963" algn="l">
              <a:lnSpc>
                <a:spcPts val="2800"/>
              </a:lnSpc>
              <a:buFont typeface="Arial" panose="020B0604020202020204" pitchFamily="34" charset="0"/>
              <a:buChar char="•"/>
            </a:pPr>
            <a:endParaRPr lang="en-CA" sz="2000" spc="-150" dirty="0" smtClean="0">
              <a:solidFill>
                <a:srgbClr val="000000"/>
              </a:solidFill>
            </a:endParaRPr>
          </a:p>
          <a:p>
            <a:pPr algn="l">
              <a:lnSpc>
                <a:spcPts val="2800"/>
              </a:lnSpc>
            </a:pPr>
            <a:r>
              <a:rPr lang="en-CA" sz="2000" spc="-150" dirty="0" smtClean="0">
                <a:solidFill>
                  <a:srgbClr val="000000"/>
                </a:solidFill>
              </a:rPr>
              <a:t>Watch </a:t>
            </a:r>
            <a:r>
              <a:rPr lang="en-CA" sz="2000" spc="-150" dirty="0">
                <a:solidFill>
                  <a:srgbClr val="000000"/>
                </a:solidFill>
              </a:rPr>
              <a:t>Food Wastage Footprint 2 by the Food and Agriculture Organization of the United Nations (3:38 minutes</a:t>
            </a:r>
            <a:r>
              <a:rPr lang="en-CA" sz="2000" spc="-150" dirty="0" smtClean="0">
                <a:solidFill>
                  <a:srgbClr val="000000"/>
                </a:solidFill>
              </a:rPr>
              <a:t>)</a:t>
            </a:r>
          </a:p>
          <a:p>
            <a:pPr algn="l">
              <a:lnSpc>
                <a:spcPts val="1600"/>
              </a:lnSpc>
            </a:pPr>
            <a:endParaRPr lang="en-CA" sz="2000" spc="-150" dirty="0" smtClean="0">
              <a:solidFill>
                <a:srgbClr val="000000"/>
              </a:solidFill>
            </a:endParaRPr>
          </a:p>
          <a:p>
            <a:pPr algn="l">
              <a:lnSpc>
                <a:spcPts val="2800"/>
              </a:lnSpc>
            </a:pPr>
            <a:r>
              <a:rPr lang="en-CA" sz="2000" b="1" dirty="0">
                <a:solidFill>
                  <a:srgbClr val="000000"/>
                </a:solidFill>
              </a:rPr>
              <a:t>Turn to a partner and explain  the problem with food wastage?</a:t>
            </a:r>
          </a:p>
          <a:p>
            <a:pPr algn="l">
              <a:lnSpc>
                <a:spcPts val="2800"/>
              </a:lnSpc>
            </a:pPr>
            <a:endParaRPr lang="en-CA" sz="2000" spc="-150" dirty="0">
              <a:solidFill>
                <a:srgbClr val="000000"/>
              </a:solidFill>
            </a:endParaRPr>
          </a:p>
          <a:p>
            <a:pPr marL="334963" indent="-334963" algn="l">
              <a:lnSpc>
                <a:spcPts val="2800"/>
              </a:lnSpc>
              <a:buFont typeface="Arial" panose="020B0604020202020204" pitchFamily="34" charset="0"/>
              <a:buChar char="•"/>
            </a:pPr>
            <a:endParaRPr lang="en-CA" sz="2000" spc="-150" dirty="0">
              <a:solidFill>
                <a:srgbClr val="000000"/>
              </a:solidFill>
            </a:endParaRPr>
          </a:p>
        </p:txBody>
      </p:sp>
      <p:sp>
        <p:nvSpPr>
          <p:cNvPr id="4" name="Title 1"/>
          <p:cNvSpPr txBox="1">
            <a:spLocks/>
          </p:cNvSpPr>
          <p:nvPr/>
        </p:nvSpPr>
        <p:spPr>
          <a:xfrm>
            <a:off x="583938" y="1412776"/>
            <a:ext cx="7300430"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3500" b="1" spc="-150" dirty="0"/>
              <a:t>Food </a:t>
            </a:r>
            <a:r>
              <a:rPr lang="en-CA" sz="3500" b="1" spc="-150" dirty="0" smtClean="0"/>
              <a:t>wastage</a:t>
            </a:r>
            <a:endParaRPr lang="en-CA" sz="3500" b="1" spc="-150" dirty="0"/>
          </a:p>
        </p:txBody>
      </p:sp>
      <p:sp>
        <p:nvSpPr>
          <p:cNvPr id="5" name="Rectangle 4"/>
          <p:cNvSpPr/>
          <p:nvPr/>
        </p:nvSpPr>
        <p:spPr>
          <a:xfrm>
            <a:off x="583938" y="5589240"/>
            <a:ext cx="8380550" cy="707886"/>
          </a:xfrm>
          <a:prstGeom prst="rect">
            <a:avLst/>
          </a:prstGeom>
        </p:spPr>
        <p:txBody>
          <a:bodyPr wrap="square">
            <a:spAutoFit/>
          </a:bodyPr>
          <a:lstStyle/>
          <a:p>
            <a:r>
              <a:rPr lang="en-CA" sz="1000" dirty="0">
                <a:solidFill>
                  <a:srgbClr val="000000"/>
                </a:solidFill>
              </a:rPr>
              <a:t>http://www.thestar.com/life/food_wine/2011/01/14/food_waste_an_unappetizing_27b_problem.html</a:t>
            </a:r>
          </a:p>
          <a:p>
            <a:r>
              <a:rPr lang="en-CA" sz="1000" dirty="0">
                <a:solidFill>
                  <a:srgbClr val="000000"/>
                </a:solidFill>
              </a:rPr>
              <a:t>https://</a:t>
            </a:r>
            <a:r>
              <a:rPr lang="en-CA" sz="1000" dirty="0" smtClean="0">
                <a:solidFill>
                  <a:srgbClr val="000000"/>
                </a:solidFill>
              </a:rPr>
              <a:t>www.youtube.com/watch?v=Md3ddmtja6s</a:t>
            </a:r>
          </a:p>
          <a:p>
            <a:endParaRPr lang="en-CA" sz="1000" dirty="0">
              <a:solidFill>
                <a:srgbClr val="000000"/>
              </a:solidFill>
            </a:endParaRPr>
          </a:p>
          <a:p>
            <a:endParaRPr lang="en-CA" sz="1000" dirty="0">
              <a:solidFill>
                <a:srgbClr val="000000"/>
              </a:solidFill>
            </a:endParaRPr>
          </a:p>
        </p:txBody>
      </p:sp>
    </p:spTree>
    <p:extLst>
      <p:ext uri="{BB962C8B-B14F-4D97-AF65-F5344CB8AC3E}">
        <p14:creationId xmlns:p14="http://schemas.microsoft.com/office/powerpoint/2010/main" val="15134052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1560" y="1916832"/>
            <a:ext cx="8352928" cy="367240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34963" indent="-334963" algn="l">
              <a:lnSpc>
                <a:spcPts val="2800"/>
              </a:lnSpc>
              <a:buFont typeface="Arial" panose="020B0604020202020204" pitchFamily="34" charset="0"/>
              <a:buChar char="•"/>
            </a:pPr>
            <a:r>
              <a:rPr lang="en-CA" sz="2000" spc="-150" dirty="0">
                <a:solidFill>
                  <a:srgbClr val="000000"/>
                </a:solidFill>
              </a:rPr>
              <a:t>Video from the Organic Council of Ontario (4:24 min) on Organic Food Production in Ontario </a:t>
            </a:r>
            <a:r>
              <a:rPr lang="en-CA" sz="2000" spc="-150" dirty="0" smtClean="0">
                <a:solidFill>
                  <a:srgbClr val="000000"/>
                </a:solidFill>
              </a:rPr>
              <a:t>https</a:t>
            </a:r>
            <a:r>
              <a:rPr lang="en-CA" sz="2000" spc="-150" dirty="0">
                <a:solidFill>
                  <a:srgbClr val="000000"/>
                </a:solidFill>
              </a:rPr>
              <a:t>://</a:t>
            </a:r>
            <a:r>
              <a:rPr lang="en-CA" sz="2000" spc="-150" dirty="0" smtClean="0">
                <a:solidFill>
                  <a:srgbClr val="000000"/>
                </a:solidFill>
              </a:rPr>
              <a:t>vimeo.com/36299613</a:t>
            </a:r>
          </a:p>
          <a:p>
            <a:pPr marL="334963" indent="-334963" algn="l">
              <a:lnSpc>
                <a:spcPts val="2800"/>
              </a:lnSpc>
              <a:buFont typeface="Arial" panose="020B0604020202020204" pitchFamily="34" charset="0"/>
              <a:buChar char="•"/>
            </a:pPr>
            <a:endParaRPr lang="en-CA" sz="2000" spc="-150" dirty="0">
              <a:solidFill>
                <a:srgbClr val="000000"/>
              </a:solidFill>
            </a:endParaRPr>
          </a:p>
          <a:p>
            <a:pPr algn="l">
              <a:lnSpc>
                <a:spcPts val="2800"/>
              </a:lnSpc>
            </a:pPr>
            <a:r>
              <a:rPr lang="en-CA" sz="2000" spc="-150" dirty="0" smtClean="0">
                <a:solidFill>
                  <a:srgbClr val="000000"/>
                </a:solidFill>
              </a:rPr>
              <a:t>How </a:t>
            </a:r>
            <a:r>
              <a:rPr lang="en-CA" sz="2000" spc="-150" dirty="0">
                <a:solidFill>
                  <a:srgbClr val="000000"/>
                </a:solidFill>
              </a:rPr>
              <a:t>is growing Organically different?</a:t>
            </a:r>
          </a:p>
          <a:p>
            <a:pPr marL="342900" indent="-342900" algn="l">
              <a:lnSpc>
                <a:spcPts val="2800"/>
              </a:lnSpc>
              <a:buFont typeface="Arial" panose="020B0604020202020204" pitchFamily="34" charset="0"/>
              <a:buChar char="•"/>
            </a:pPr>
            <a:r>
              <a:rPr lang="en-CA" sz="2000" spc="-150" dirty="0" smtClean="0">
                <a:solidFill>
                  <a:srgbClr val="000000"/>
                </a:solidFill>
              </a:rPr>
              <a:t>protects </a:t>
            </a:r>
            <a:r>
              <a:rPr lang="en-CA" sz="2000" spc="-150" dirty="0">
                <a:solidFill>
                  <a:srgbClr val="000000"/>
                </a:solidFill>
              </a:rPr>
              <a:t>soil</a:t>
            </a:r>
          </a:p>
          <a:p>
            <a:pPr marL="342900" indent="-342900" algn="l">
              <a:lnSpc>
                <a:spcPts val="2800"/>
              </a:lnSpc>
              <a:buFont typeface="Arial" panose="020B0604020202020204" pitchFamily="34" charset="0"/>
              <a:buChar char="•"/>
            </a:pPr>
            <a:r>
              <a:rPr lang="en-CA" sz="2000" spc="-150" dirty="0" smtClean="0">
                <a:solidFill>
                  <a:srgbClr val="000000"/>
                </a:solidFill>
              </a:rPr>
              <a:t>protects </a:t>
            </a:r>
            <a:r>
              <a:rPr lang="en-CA" sz="2000" spc="-150" dirty="0">
                <a:solidFill>
                  <a:srgbClr val="000000"/>
                </a:solidFill>
              </a:rPr>
              <a:t>water</a:t>
            </a:r>
          </a:p>
          <a:p>
            <a:pPr marL="342900" indent="-342900" algn="l">
              <a:lnSpc>
                <a:spcPts val="2800"/>
              </a:lnSpc>
              <a:buFont typeface="Arial" panose="020B0604020202020204" pitchFamily="34" charset="0"/>
              <a:buChar char="•"/>
            </a:pPr>
            <a:r>
              <a:rPr lang="en-CA" sz="2000" spc="-150" dirty="0" smtClean="0">
                <a:solidFill>
                  <a:srgbClr val="000000"/>
                </a:solidFill>
              </a:rPr>
              <a:t>no </a:t>
            </a:r>
            <a:r>
              <a:rPr lang="en-CA" sz="2000" spc="-150" dirty="0">
                <a:solidFill>
                  <a:srgbClr val="000000"/>
                </a:solidFill>
              </a:rPr>
              <a:t>synthetic chemicals</a:t>
            </a:r>
          </a:p>
          <a:p>
            <a:pPr algn="l">
              <a:lnSpc>
                <a:spcPts val="1600"/>
              </a:lnSpc>
            </a:pPr>
            <a:endParaRPr lang="en-CA" sz="2000" spc="-150" dirty="0" smtClean="0">
              <a:solidFill>
                <a:srgbClr val="000000"/>
              </a:solidFill>
            </a:endParaRPr>
          </a:p>
          <a:p>
            <a:pPr algn="l">
              <a:lnSpc>
                <a:spcPts val="2800"/>
              </a:lnSpc>
            </a:pPr>
            <a:endParaRPr lang="en-CA" sz="2000" spc="-150" dirty="0">
              <a:solidFill>
                <a:srgbClr val="000000"/>
              </a:solidFill>
            </a:endParaRPr>
          </a:p>
          <a:p>
            <a:pPr marL="334963" indent="-334963" algn="l">
              <a:lnSpc>
                <a:spcPts val="2800"/>
              </a:lnSpc>
              <a:buFont typeface="Arial" panose="020B0604020202020204" pitchFamily="34" charset="0"/>
              <a:buChar char="•"/>
            </a:pPr>
            <a:endParaRPr lang="en-CA" sz="2000" spc="-150" dirty="0">
              <a:solidFill>
                <a:srgbClr val="000000"/>
              </a:solidFill>
            </a:endParaRPr>
          </a:p>
        </p:txBody>
      </p:sp>
      <p:sp>
        <p:nvSpPr>
          <p:cNvPr id="4" name="Title 1"/>
          <p:cNvSpPr txBox="1">
            <a:spLocks/>
          </p:cNvSpPr>
          <p:nvPr/>
        </p:nvSpPr>
        <p:spPr>
          <a:xfrm>
            <a:off x="583938" y="1412776"/>
            <a:ext cx="7300430"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3500" b="1" spc="-150" dirty="0"/>
              <a:t>Organic </a:t>
            </a:r>
            <a:r>
              <a:rPr lang="en-CA" sz="3500" b="1" spc="-150" dirty="0" smtClean="0"/>
              <a:t>food</a:t>
            </a:r>
            <a:endParaRPr lang="en-CA" sz="3500" b="1" spc="-150" dirty="0"/>
          </a:p>
        </p:txBody>
      </p:sp>
      <p:sp>
        <p:nvSpPr>
          <p:cNvPr id="5" name="Rectangle 4"/>
          <p:cNvSpPr/>
          <p:nvPr/>
        </p:nvSpPr>
        <p:spPr>
          <a:xfrm>
            <a:off x="583938" y="5589240"/>
            <a:ext cx="8380550" cy="400110"/>
          </a:xfrm>
          <a:prstGeom prst="rect">
            <a:avLst/>
          </a:prstGeom>
        </p:spPr>
        <p:txBody>
          <a:bodyPr wrap="square">
            <a:spAutoFit/>
          </a:bodyPr>
          <a:lstStyle/>
          <a:p>
            <a:endParaRPr lang="en-CA" sz="1000" dirty="0">
              <a:solidFill>
                <a:srgbClr val="000000"/>
              </a:solidFill>
            </a:endParaRPr>
          </a:p>
          <a:p>
            <a:endParaRPr lang="en-CA" sz="1000" dirty="0">
              <a:solidFill>
                <a:srgbClr val="000000"/>
              </a:solidFill>
            </a:endParaRPr>
          </a:p>
        </p:txBody>
      </p:sp>
    </p:spTree>
    <p:extLst>
      <p:ext uri="{BB962C8B-B14F-4D97-AF65-F5344CB8AC3E}">
        <p14:creationId xmlns:p14="http://schemas.microsoft.com/office/powerpoint/2010/main" val="15039375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1560" y="1844824"/>
            <a:ext cx="8352928" cy="367240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CA" sz="2000" b="1" spc="-150" dirty="0">
                <a:solidFill>
                  <a:srgbClr val="000000"/>
                </a:solidFill>
              </a:rPr>
              <a:t>What are some of the Issues</a:t>
            </a:r>
            <a:r>
              <a:rPr lang="en-CA" sz="2000" b="1" spc="-150" dirty="0" smtClean="0">
                <a:solidFill>
                  <a:srgbClr val="000000"/>
                </a:solidFill>
              </a:rPr>
              <a:t>:</a:t>
            </a:r>
            <a:endParaRPr lang="en-CA" sz="2000" spc="-150" dirty="0" smtClean="0">
              <a:solidFill>
                <a:srgbClr val="000000"/>
              </a:solidFill>
            </a:endParaRPr>
          </a:p>
          <a:p>
            <a:pPr marL="334963" indent="-334963" algn="l">
              <a:lnSpc>
                <a:spcPts val="2800"/>
              </a:lnSpc>
              <a:buFont typeface="Arial" panose="020B0604020202020204" pitchFamily="34" charset="0"/>
              <a:buChar char="•"/>
            </a:pPr>
            <a:r>
              <a:rPr lang="en-CA" sz="2000" spc="-150" dirty="0">
                <a:solidFill>
                  <a:srgbClr val="000000"/>
                </a:solidFill>
              </a:rPr>
              <a:t>Food packaging produces A LOT of waste.</a:t>
            </a:r>
          </a:p>
          <a:p>
            <a:pPr marL="334963" indent="-334963" algn="l">
              <a:lnSpc>
                <a:spcPts val="2800"/>
              </a:lnSpc>
              <a:buFont typeface="Arial" panose="020B0604020202020204" pitchFamily="34" charset="0"/>
              <a:buChar char="•"/>
            </a:pPr>
            <a:r>
              <a:rPr lang="en-CA" sz="2000" spc="-150" dirty="0">
                <a:solidFill>
                  <a:srgbClr val="000000"/>
                </a:solidFill>
              </a:rPr>
              <a:t>Transporting the food releases greenhouse gases into the air.</a:t>
            </a:r>
          </a:p>
          <a:p>
            <a:pPr marL="334963" indent="-334963" algn="l">
              <a:lnSpc>
                <a:spcPts val="2800"/>
              </a:lnSpc>
              <a:buFont typeface="Arial" panose="020B0604020202020204" pitchFamily="34" charset="0"/>
              <a:buChar char="•"/>
            </a:pPr>
            <a:r>
              <a:rPr lang="en-CA" sz="2000" spc="-150" dirty="0">
                <a:solidFill>
                  <a:srgbClr val="000000"/>
                </a:solidFill>
              </a:rPr>
              <a:t>Water waste by irrigation practices</a:t>
            </a:r>
          </a:p>
          <a:p>
            <a:pPr marL="334963" indent="-334963" algn="l">
              <a:lnSpc>
                <a:spcPts val="2800"/>
              </a:lnSpc>
              <a:buFont typeface="Arial" panose="020B0604020202020204" pitchFamily="34" charset="0"/>
              <a:buChar char="•"/>
            </a:pPr>
            <a:r>
              <a:rPr lang="en-CA" sz="2000" spc="-150" dirty="0">
                <a:solidFill>
                  <a:srgbClr val="000000"/>
                </a:solidFill>
              </a:rPr>
              <a:t>Loss of biodiversity by </a:t>
            </a:r>
            <a:r>
              <a:rPr lang="en-CA" sz="2000" spc="-150" dirty="0" smtClean="0">
                <a:solidFill>
                  <a:srgbClr val="000000"/>
                </a:solidFill>
              </a:rPr>
              <a:t>farming</a:t>
            </a:r>
          </a:p>
          <a:p>
            <a:pPr marL="334963" indent="-334963" algn="l">
              <a:lnSpc>
                <a:spcPts val="2800"/>
              </a:lnSpc>
              <a:buFont typeface="Arial" panose="020B0604020202020204" pitchFamily="34" charset="0"/>
              <a:buChar char="•"/>
            </a:pPr>
            <a:r>
              <a:rPr lang="en-CA" sz="2000" spc="-150" dirty="0">
                <a:solidFill>
                  <a:srgbClr val="000000"/>
                </a:solidFill>
              </a:rPr>
              <a:t>Purchasing products that must travel long distances.</a:t>
            </a:r>
          </a:p>
          <a:p>
            <a:pPr marL="334963" indent="-334963" algn="l">
              <a:lnSpc>
                <a:spcPts val="2800"/>
              </a:lnSpc>
              <a:buFont typeface="Arial" panose="020B0604020202020204" pitchFamily="34" charset="0"/>
              <a:buChar char="•"/>
            </a:pPr>
            <a:r>
              <a:rPr lang="en-CA" sz="2000" spc="-150" dirty="0">
                <a:solidFill>
                  <a:srgbClr val="000000"/>
                </a:solidFill>
              </a:rPr>
              <a:t>Using food grown in  greenhouses heated with fossil fuels during cold </a:t>
            </a:r>
            <a:r>
              <a:rPr lang="en-CA" sz="2000" spc="-150" dirty="0" smtClean="0">
                <a:solidFill>
                  <a:srgbClr val="000000"/>
                </a:solidFill>
              </a:rPr>
              <a:t>months</a:t>
            </a:r>
          </a:p>
          <a:p>
            <a:pPr marL="334963" indent="-334963" algn="l">
              <a:lnSpc>
                <a:spcPts val="2800"/>
              </a:lnSpc>
              <a:buFont typeface="Arial" panose="020B0604020202020204" pitchFamily="34" charset="0"/>
              <a:buChar char="•"/>
            </a:pPr>
            <a:r>
              <a:rPr lang="en-CA" sz="2000" spc="-150" dirty="0" smtClean="0">
                <a:solidFill>
                  <a:srgbClr val="000000"/>
                </a:solidFill>
              </a:rPr>
              <a:t>Fertilizer–its source, use and depletion in soil</a:t>
            </a:r>
          </a:p>
          <a:p>
            <a:pPr marL="334963" indent="-334963" algn="l">
              <a:lnSpc>
                <a:spcPts val="2800"/>
              </a:lnSpc>
              <a:buFont typeface="Arial" panose="020B0604020202020204" pitchFamily="34" charset="0"/>
              <a:buChar char="•"/>
            </a:pPr>
            <a:r>
              <a:rPr lang="en-CA" sz="2000" spc="-150" dirty="0" smtClean="0">
                <a:solidFill>
                  <a:srgbClr val="000000"/>
                </a:solidFill>
              </a:rPr>
              <a:t>Herbicide </a:t>
            </a:r>
            <a:r>
              <a:rPr lang="en-CA" sz="2000" spc="-150" dirty="0">
                <a:solidFill>
                  <a:srgbClr val="000000"/>
                </a:solidFill>
              </a:rPr>
              <a:t>use and pesticide use</a:t>
            </a:r>
          </a:p>
          <a:p>
            <a:pPr marL="334963" indent="-334963" algn="l">
              <a:lnSpc>
                <a:spcPts val="2800"/>
              </a:lnSpc>
              <a:buFont typeface="Arial" panose="020B0604020202020204" pitchFamily="34" charset="0"/>
              <a:buChar char="•"/>
            </a:pPr>
            <a:endParaRPr lang="en-CA" sz="2000" spc="-150" dirty="0">
              <a:solidFill>
                <a:srgbClr val="000000"/>
              </a:solidFill>
            </a:endParaRPr>
          </a:p>
        </p:txBody>
      </p:sp>
      <p:sp>
        <p:nvSpPr>
          <p:cNvPr id="4" name="Title 1"/>
          <p:cNvSpPr txBox="1">
            <a:spLocks/>
          </p:cNvSpPr>
          <p:nvPr/>
        </p:nvSpPr>
        <p:spPr>
          <a:xfrm>
            <a:off x="583938" y="1412776"/>
            <a:ext cx="7300430"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3500" b="1" spc="-150" dirty="0"/>
              <a:t>Environmental </a:t>
            </a:r>
            <a:r>
              <a:rPr lang="en-CA" sz="3500" b="1" spc="-150" dirty="0" smtClean="0"/>
              <a:t>factors</a:t>
            </a:r>
            <a:endParaRPr lang="en-CA" sz="3500" b="1" spc="-150" dirty="0"/>
          </a:p>
        </p:txBody>
      </p:sp>
      <p:sp>
        <p:nvSpPr>
          <p:cNvPr id="5" name="Rectangle 4"/>
          <p:cNvSpPr/>
          <p:nvPr/>
        </p:nvSpPr>
        <p:spPr>
          <a:xfrm>
            <a:off x="511930" y="5661248"/>
            <a:ext cx="8380550" cy="553998"/>
          </a:xfrm>
          <a:prstGeom prst="rect">
            <a:avLst/>
          </a:prstGeom>
        </p:spPr>
        <p:txBody>
          <a:bodyPr wrap="square">
            <a:spAutoFit/>
          </a:bodyPr>
          <a:lstStyle/>
          <a:p>
            <a:r>
              <a:rPr lang="en-CA" sz="1000" dirty="0" err="1">
                <a:solidFill>
                  <a:srgbClr val="000000"/>
                </a:solidFill>
              </a:rPr>
              <a:t>Amcglasson</a:t>
            </a:r>
            <a:r>
              <a:rPr lang="en-CA" sz="1000" dirty="0">
                <a:solidFill>
                  <a:srgbClr val="000000"/>
                </a:solidFill>
              </a:rPr>
              <a:t>.  National 5/4 Hospitality – Food Sustainability.   (2015. Oct 15.) </a:t>
            </a:r>
          </a:p>
          <a:p>
            <a:endParaRPr lang="en-CA" sz="1000" dirty="0">
              <a:solidFill>
                <a:srgbClr val="000000"/>
              </a:solidFill>
            </a:endParaRPr>
          </a:p>
          <a:p>
            <a:endParaRPr lang="en-CA" sz="1000" dirty="0">
              <a:solidFill>
                <a:srgbClr val="000000"/>
              </a:solidFill>
            </a:endParaRPr>
          </a:p>
        </p:txBody>
      </p:sp>
    </p:spTree>
    <p:extLst>
      <p:ext uri="{BB962C8B-B14F-4D97-AF65-F5344CB8AC3E}">
        <p14:creationId xmlns:p14="http://schemas.microsoft.com/office/powerpoint/2010/main" val="13347276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1560" y="1844824"/>
            <a:ext cx="7776864" cy="59766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2600" spc="-150" dirty="0">
                <a:solidFill>
                  <a:srgbClr val="000000"/>
                </a:solidFill>
              </a:rPr>
              <a:t>Hungry Planet</a:t>
            </a:r>
            <a:r>
              <a:rPr lang="en-CA" sz="2600" spc="-150" dirty="0" smtClean="0">
                <a:solidFill>
                  <a:srgbClr val="000000"/>
                </a:solidFill>
              </a:rPr>
              <a:t>: </a:t>
            </a:r>
            <a:r>
              <a:rPr lang="en-CA" sz="2600" spc="-150" dirty="0">
                <a:solidFill>
                  <a:srgbClr val="000000"/>
                </a:solidFill>
              </a:rPr>
              <a:t>What the World Eats in One Week By Peter </a:t>
            </a:r>
            <a:r>
              <a:rPr lang="en-CA" sz="2600" spc="-150" dirty="0" err="1">
                <a:solidFill>
                  <a:srgbClr val="000000"/>
                </a:solidFill>
              </a:rPr>
              <a:t>Menzel</a:t>
            </a:r>
            <a:r>
              <a:rPr lang="en-CA" sz="2600" spc="-150" dirty="0">
                <a:solidFill>
                  <a:srgbClr val="000000"/>
                </a:solidFill>
              </a:rPr>
              <a:t> and Faith </a:t>
            </a:r>
            <a:r>
              <a:rPr lang="en-CA" sz="2600" spc="-150" dirty="0" err="1" smtClean="0">
                <a:solidFill>
                  <a:srgbClr val="000000"/>
                </a:solidFill>
              </a:rPr>
              <a:t>D’Alusio</a:t>
            </a:r>
            <a:endParaRPr lang="en-CA" sz="2600" spc="-150" dirty="0" smtClean="0">
              <a:solidFill>
                <a:srgbClr val="000000"/>
              </a:solidFill>
            </a:endParaRPr>
          </a:p>
          <a:p>
            <a:pPr algn="l">
              <a:lnSpc>
                <a:spcPts val="1600"/>
              </a:lnSpc>
            </a:pPr>
            <a:endParaRPr lang="en-CA" sz="2600" b="1" spc="-150" dirty="0">
              <a:solidFill>
                <a:srgbClr val="000000"/>
              </a:solidFill>
            </a:endParaRPr>
          </a:p>
          <a:p>
            <a:pPr algn="l">
              <a:lnSpc>
                <a:spcPts val="3200"/>
              </a:lnSpc>
            </a:pPr>
            <a:r>
              <a:rPr lang="en-CA" sz="2600" spc="-150" dirty="0" smtClean="0">
                <a:solidFill>
                  <a:srgbClr val="000000"/>
                </a:solidFill>
              </a:rPr>
              <a:t>Peter </a:t>
            </a:r>
            <a:r>
              <a:rPr lang="en-CA" sz="2600" spc="-150" dirty="0" err="1" smtClean="0">
                <a:solidFill>
                  <a:srgbClr val="000000"/>
                </a:solidFill>
              </a:rPr>
              <a:t>Menzel</a:t>
            </a:r>
            <a:r>
              <a:rPr lang="en-CA" sz="2600" spc="-150" dirty="0" smtClean="0">
                <a:solidFill>
                  <a:srgbClr val="000000"/>
                </a:solidFill>
              </a:rPr>
              <a:t> and Faith </a:t>
            </a:r>
            <a:r>
              <a:rPr lang="en-CA" sz="2600" spc="-150" dirty="0" err="1" smtClean="0">
                <a:solidFill>
                  <a:srgbClr val="000000"/>
                </a:solidFill>
              </a:rPr>
              <a:t>D’Aluisio</a:t>
            </a:r>
            <a:r>
              <a:rPr lang="en-CA" sz="2600" spc="-150" dirty="0" smtClean="0">
                <a:solidFill>
                  <a:srgbClr val="000000"/>
                </a:solidFill>
              </a:rPr>
              <a:t> traveled the world documenting everything that an average family consumes in a given week–and what it costs from Time.com —http://time.com/8515/hungry-planet-what-the-world-eats/</a:t>
            </a:r>
          </a:p>
          <a:p>
            <a:pPr algn="l">
              <a:lnSpc>
                <a:spcPts val="1600"/>
              </a:lnSpc>
            </a:pPr>
            <a:endParaRPr lang="en-CA" sz="2600" spc="-150" dirty="0" smtClean="0">
              <a:solidFill>
                <a:srgbClr val="000000"/>
              </a:solidFill>
            </a:endParaRPr>
          </a:p>
          <a:p>
            <a:pPr algn="l">
              <a:lnSpc>
                <a:spcPts val="3200"/>
              </a:lnSpc>
            </a:pPr>
            <a:r>
              <a:rPr lang="en-CA" sz="2600" b="1" spc="-150" dirty="0">
                <a:solidFill>
                  <a:srgbClr val="000000"/>
                </a:solidFill>
              </a:rPr>
              <a:t>What is something you noticed about how other countries eat and how much they pay for their food? </a:t>
            </a:r>
          </a:p>
          <a:p>
            <a:pPr algn="l">
              <a:lnSpc>
                <a:spcPts val="3200"/>
              </a:lnSpc>
            </a:pPr>
            <a:endParaRPr lang="en-CA" sz="2600" spc="-150" dirty="0" smtClean="0">
              <a:solidFill>
                <a:srgbClr val="000000"/>
              </a:solidFill>
            </a:endParaRPr>
          </a:p>
          <a:p>
            <a:pPr algn="l">
              <a:lnSpc>
                <a:spcPts val="3200"/>
              </a:lnSpc>
            </a:pPr>
            <a:endParaRPr lang="en-CA" sz="2600" b="1" spc="-150" dirty="0">
              <a:solidFill>
                <a:srgbClr val="000000"/>
              </a:solidFill>
            </a:endParaRPr>
          </a:p>
        </p:txBody>
      </p:sp>
      <p:sp>
        <p:nvSpPr>
          <p:cNvPr id="4" name="Title 1"/>
          <p:cNvSpPr txBox="1">
            <a:spLocks/>
          </p:cNvSpPr>
          <p:nvPr/>
        </p:nvSpPr>
        <p:spPr>
          <a:xfrm>
            <a:off x="583938" y="1412776"/>
            <a:ext cx="7300430"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3500" b="1" spc="-150" dirty="0"/>
              <a:t>Introduction</a:t>
            </a:r>
          </a:p>
        </p:txBody>
      </p:sp>
    </p:spTree>
    <p:extLst>
      <p:ext uri="{BB962C8B-B14F-4D97-AF65-F5344CB8AC3E}">
        <p14:creationId xmlns:p14="http://schemas.microsoft.com/office/powerpoint/2010/main" val="41097191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54877" y="1988840"/>
            <a:ext cx="4305155" cy="367240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CA" sz="1800" b="1" spc="-150" dirty="0" smtClean="0">
                <a:solidFill>
                  <a:srgbClr val="000000"/>
                </a:solidFill>
              </a:rPr>
              <a:t>Fair trade </a:t>
            </a:r>
            <a:r>
              <a:rPr lang="en-CA" sz="1800" spc="-150" dirty="0" smtClean="0">
                <a:solidFill>
                  <a:srgbClr val="000000"/>
                </a:solidFill>
              </a:rPr>
              <a:t>food production aims to provide fair prices and better working conditions for farmers and farm workers.</a:t>
            </a:r>
          </a:p>
          <a:p>
            <a:pPr algn="l">
              <a:lnSpc>
                <a:spcPts val="1600"/>
              </a:lnSpc>
            </a:pPr>
            <a:endParaRPr lang="en-CA" sz="1800" b="1" spc="-150" dirty="0" smtClean="0">
              <a:solidFill>
                <a:srgbClr val="000000"/>
              </a:solidFill>
            </a:endParaRPr>
          </a:p>
          <a:p>
            <a:pPr algn="l">
              <a:lnSpc>
                <a:spcPts val="2800"/>
              </a:lnSpc>
            </a:pPr>
            <a:r>
              <a:rPr lang="en-CA" sz="1800" b="1" spc="-150" dirty="0" smtClean="0">
                <a:solidFill>
                  <a:srgbClr val="000000"/>
                </a:solidFill>
              </a:rPr>
              <a:t>Farm assured </a:t>
            </a:r>
            <a:r>
              <a:rPr lang="en-CA" sz="1800" spc="-150" dirty="0" smtClean="0">
                <a:solidFill>
                  <a:srgbClr val="000000"/>
                </a:solidFill>
              </a:rPr>
              <a:t>means that the farms and food companies meet high standards of food safety and hygiene, animal welfare and environmental protection.</a:t>
            </a:r>
          </a:p>
          <a:p>
            <a:pPr algn="l">
              <a:lnSpc>
                <a:spcPts val="1600"/>
              </a:lnSpc>
            </a:pPr>
            <a:endParaRPr lang="en-CA" sz="1800" spc="-150" dirty="0" smtClean="0">
              <a:solidFill>
                <a:srgbClr val="000000"/>
              </a:solidFill>
            </a:endParaRPr>
          </a:p>
          <a:p>
            <a:pPr algn="l">
              <a:lnSpc>
                <a:spcPts val="2800"/>
              </a:lnSpc>
            </a:pPr>
            <a:r>
              <a:rPr lang="en-CA" sz="1800" b="1" spc="-150" dirty="0" smtClean="0">
                <a:solidFill>
                  <a:srgbClr val="000000"/>
                </a:solidFill>
              </a:rPr>
              <a:t>Free range </a:t>
            </a:r>
            <a:r>
              <a:rPr lang="en-CA" sz="1800" spc="-150" dirty="0" smtClean="0">
                <a:solidFill>
                  <a:srgbClr val="000000"/>
                </a:solidFill>
              </a:rPr>
              <a:t>is a method of farming where animals are allowed to roam freely.</a:t>
            </a:r>
            <a:endParaRPr lang="en-CA" sz="2000" spc="-150" dirty="0">
              <a:solidFill>
                <a:srgbClr val="000000"/>
              </a:solidFill>
            </a:endParaRPr>
          </a:p>
        </p:txBody>
      </p:sp>
      <p:sp>
        <p:nvSpPr>
          <p:cNvPr id="4" name="Title 1"/>
          <p:cNvSpPr txBox="1">
            <a:spLocks/>
          </p:cNvSpPr>
          <p:nvPr/>
        </p:nvSpPr>
        <p:spPr>
          <a:xfrm>
            <a:off x="597824" y="1268760"/>
            <a:ext cx="4924166"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CA" sz="2200" b="1" spc="-150" dirty="0"/>
              <a:t>Ethical </a:t>
            </a:r>
            <a:r>
              <a:rPr lang="en-CA" sz="2200" b="1" spc="-150" dirty="0" smtClean="0"/>
              <a:t>practices </a:t>
            </a:r>
            <a:r>
              <a:rPr lang="en-CA" sz="2200" b="1" spc="-150" dirty="0"/>
              <a:t>in </a:t>
            </a:r>
            <a:r>
              <a:rPr lang="en-CA" sz="2200" b="1" spc="-150" dirty="0" smtClean="0"/>
              <a:t>food </a:t>
            </a:r>
            <a:r>
              <a:rPr lang="en-CA" sz="2200" b="1" spc="-150" dirty="0"/>
              <a:t>c</a:t>
            </a:r>
            <a:r>
              <a:rPr lang="en-CA" sz="2200" b="1" spc="-150" dirty="0" smtClean="0"/>
              <a:t>hoices </a:t>
            </a:r>
            <a:r>
              <a:rPr lang="en-CA" sz="2200" b="1" spc="-150" dirty="0"/>
              <a:t>are </a:t>
            </a:r>
            <a:r>
              <a:rPr lang="en-CA" sz="2200" b="1" spc="-150" dirty="0" smtClean="0"/>
              <a:t>things that can be seen </a:t>
            </a:r>
            <a:r>
              <a:rPr lang="en-CA" sz="2200" b="1" spc="-150" dirty="0"/>
              <a:t>as morally </a:t>
            </a:r>
            <a:r>
              <a:rPr lang="en-CA" sz="2200" b="1" spc="-150" dirty="0" smtClean="0"/>
              <a:t>right</a:t>
            </a:r>
            <a:endParaRPr lang="en-CA" sz="2200" b="1" spc="-150" dirty="0"/>
          </a:p>
        </p:txBody>
      </p:sp>
      <p:sp>
        <p:nvSpPr>
          <p:cNvPr id="5" name="Rectangle 4"/>
          <p:cNvSpPr/>
          <p:nvPr/>
        </p:nvSpPr>
        <p:spPr>
          <a:xfrm>
            <a:off x="554877" y="5877272"/>
            <a:ext cx="8380550" cy="553998"/>
          </a:xfrm>
          <a:prstGeom prst="rect">
            <a:avLst/>
          </a:prstGeom>
        </p:spPr>
        <p:txBody>
          <a:bodyPr wrap="square">
            <a:spAutoFit/>
          </a:bodyPr>
          <a:lstStyle/>
          <a:p>
            <a:r>
              <a:rPr lang="en-US" sz="1000" dirty="0">
                <a:solidFill>
                  <a:srgbClr val="000000"/>
                </a:solidFill>
              </a:rPr>
              <a:t>Taken from http://www.resilience.org/stories/2015-03-10/the-venezuelan-food-sovereignty-experiment</a:t>
            </a:r>
            <a:endParaRPr lang="en-CA" sz="1000" dirty="0">
              <a:solidFill>
                <a:srgbClr val="000000"/>
              </a:solidFill>
            </a:endParaRPr>
          </a:p>
          <a:p>
            <a:endParaRPr lang="en-CA" sz="1000" dirty="0">
              <a:solidFill>
                <a:srgbClr val="000000"/>
              </a:solidFill>
            </a:endParaRPr>
          </a:p>
          <a:p>
            <a:endParaRPr lang="en-CA" sz="1000" dirty="0">
              <a:solidFill>
                <a:srgbClr val="000000"/>
              </a:solidFill>
            </a:endParaRPr>
          </a:p>
        </p:txBody>
      </p:sp>
      <p:sp>
        <p:nvSpPr>
          <p:cNvPr id="6" name="Title 1"/>
          <p:cNvSpPr txBox="1">
            <a:spLocks/>
          </p:cNvSpPr>
          <p:nvPr/>
        </p:nvSpPr>
        <p:spPr>
          <a:xfrm>
            <a:off x="4838845" y="1988840"/>
            <a:ext cx="4305155" cy="367240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CA" sz="1800" b="1" spc="-150" dirty="0" smtClean="0">
                <a:solidFill>
                  <a:srgbClr val="000000"/>
                </a:solidFill>
              </a:rPr>
              <a:t>Genetically modified </a:t>
            </a:r>
            <a:r>
              <a:rPr lang="en-CA" sz="1800" spc="-150" dirty="0" smtClean="0">
                <a:solidFill>
                  <a:srgbClr val="000000"/>
                </a:solidFill>
              </a:rPr>
              <a:t>food is grown with genetic manipulation technology. </a:t>
            </a:r>
          </a:p>
          <a:p>
            <a:pPr algn="l">
              <a:lnSpc>
                <a:spcPts val="1600"/>
              </a:lnSpc>
            </a:pPr>
            <a:endParaRPr lang="en-CA" sz="1800" spc="-150" dirty="0" smtClean="0">
              <a:solidFill>
                <a:srgbClr val="000000"/>
              </a:solidFill>
            </a:endParaRPr>
          </a:p>
          <a:p>
            <a:pPr algn="l">
              <a:lnSpc>
                <a:spcPts val="2800"/>
              </a:lnSpc>
            </a:pPr>
            <a:r>
              <a:rPr lang="en-CA" sz="1800" b="1" spc="-150" dirty="0" smtClean="0">
                <a:solidFill>
                  <a:srgbClr val="000000"/>
                </a:solidFill>
              </a:rPr>
              <a:t>Food sovereignty</a:t>
            </a:r>
            <a:r>
              <a:rPr lang="en-CA" sz="1800" spc="-150" dirty="0" smtClean="0">
                <a:solidFill>
                  <a:srgbClr val="000000"/>
                </a:solidFill>
              </a:rPr>
              <a:t>—defined as "the right of peoples to healthy and culturally appropriate food produced through ecologically sound and sustainable methods and their right to define their own food and agriculture systems"—is a concept coming from social movements in response to the injustices of the global food system.</a:t>
            </a:r>
          </a:p>
          <a:p>
            <a:pPr marL="334963" indent="-334963" algn="l">
              <a:lnSpc>
                <a:spcPts val="2800"/>
              </a:lnSpc>
              <a:buFont typeface="Arial" panose="020B0604020202020204" pitchFamily="34" charset="0"/>
              <a:buChar char="•"/>
            </a:pPr>
            <a:endParaRPr lang="en-CA" sz="2000" spc="-150" dirty="0">
              <a:solidFill>
                <a:srgbClr val="000000"/>
              </a:solidFill>
            </a:endParaRPr>
          </a:p>
        </p:txBody>
      </p:sp>
    </p:spTree>
    <p:extLst>
      <p:ext uri="{BB962C8B-B14F-4D97-AF65-F5344CB8AC3E}">
        <p14:creationId xmlns:p14="http://schemas.microsoft.com/office/powerpoint/2010/main" val="1433154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6885" y="1988840"/>
            <a:ext cx="7041459" cy="25922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CA" sz="1800" b="1" spc="-150" dirty="0" smtClean="0">
                <a:solidFill>
                  <a:srgbClr val="000000"/>
                </a:solidFill>
              </a:rPr>
              <a:t>What </a:t>
            </a:r>
            <a:r>
              <a:rPr lang="en-CA" sz="1800" b="1" spc="-150" dirty="0">
                <a:solidFill>
                  <a:srgbClr val="000000"/>
                </a:solidFill>
              </a:rPr>
              <a:t>are some ethical issues you can think of?</a:t>
            </a:r>
          </a:p>
          <a:p>
            <a:pPr algn="l">
              <a:lnSpc>
                <a:spcPts val="1600"/>
              </a:lnSpc>
            </a:pPr>
            <a:endParaRPr lang="en-CA" sz="1800" spc="-150" dirty="0">
              <a:solidFill>
                <a:srgbClr val="000000"/>
              </a:solidFill>
            </a:endParaRPr>
          </a:p>
          <a:p>
            <a:pPr marL="285750" indent="-285750" algn="l">
              <a:lnSpc>
                <a:spcPts val="2800"/>
              </a:lnSpc>
              <a:buFont typeface="Arial" panose="020B0604020202020204" pitchFamily="34" charset="0"/>
              <a:buChar char="•"/>
            </a:pPr>
            <a:r>
              <a:rPr lang="en-CA" sz="1800" spc="-150" dirty="0">
                <a:solidFill>
                  <a:srgbClr val="000000"/>
                </a:solidFill>
              </a:rPr>
              <a:t>Who owns and has rights to the use of the Land and Water?</a:t>
            </a:r>
          </a:p>
          <a:p>
            <a:pPr marL="285750" indent="-285750" algn="l">
              <a:lnSpc>
                <a:spcPts val="1600"/>
              </a:lnSpc>
              <a:buFont typeface="Arial" panose="020B0604020202020204" pitchFamily="34" charset="0"/>
              <a:buChar char="•"/>
            </a:pPr>
            <a:endParaRPr lang="en-CA" sz="1800" spc="-150" dirty="0">
              <a:solidFill>
                <a:srgbClr val="000000"/>
              </a:solidFill>
            </a:endParaRPr>
          </a:p>
          <a:p>
            <a:pPr marL="285750" indent="-285750" algn="l">
              <a:lnSpc>
                <a:spcPts val="2800"/>
              </a:lnSpc>
              <a:buFont typeface="Arial" panose="020B0604020202020204" pitchFamily="34" charset="0"/>
              <a:buChar char="•"/>
            </a:pPr>
            <a:r>
              <a:rPr lang="en-CA" sz="1800" spc="-150" dirty="0">
                <a:solidFill>
                  <a:srgbClr val="000000"/>
                </a:solidFill>
              </a:rPr>
              <a:t>What are the implications of cheap food?</a:t>
            </a:r>
          </a:p>
          <a:p>
            <a:pPr marL="285750" indent="-285750" algn="l">
              <a:lnSpc>
                <a:spcPts val="1600"/>
              </a:lnSpc>
              <a:buFont typeface="Arial" panose="020B0604020202020204" pitchFamily="34" charset="0"/>
              <a:buChar char="•"/>
            </a:pPr>
            <a:endParaRPr lang="en-CA" sz="1800" spc="-150" dirty="0">
              <a:solidFill>
                <a:srgbClr val="000000"/>
              </a:solidFill>
            </a:endParaRPr>
          </a:p>
          <a:p>
            <a:pPr marL="285750" indent="-285750" algn="l">
              <a:lnSpc>
                <a:spcPts val="2800"/>
              </a:lnSpc>
              <a:buFont typeface="Arial" panose="020B0604020202020204" pitchFamily="34" charset="0"/>
              <a:buChar char="•"/>
            </a:pPr>
            <a:r>
              <a:rPr lang="en-CA" sz="1800" spc="-150" dirty="0">
                <a:solidFill>
                  <a:srgbClr val="000000"/>
                </a:solidFill>
              </a:rPr>
              <a:t>Who has the power in the food chain?  The farmer, retailer, consumer?</a:t>
            </a:r>
          </a:p>
        </p:txBody>
      </p:sp>
      <p:sp>
        <p:nvSpPr>
          <p:cNvPr id="4" name="Title 1"/>
          <p:cNvSpPr txBox="1">
            <a:spLocks/>
          </p:cNvSpPr>
          <p:nvPr/>
        </p:nvSpPr>
        <p:spPr>
          <a:xfrm>
            <a:off x="597824" y="1268760"/>
            <a:ext cx="4924166"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CA" sz="2200" b="1" spc="-150" dirty="0"/>
              <a:t>Ethical </a:t>
            </a:r>
            <a:r>
              <a:rPr lang="en-CA" sz="2200" b="1" spc="-150" dirty="0" smtClean="0"/>
              <a:t>practices </a:t>
            </a:r>
            <a:r>
              <a:rPr lang="en-CA" sz="2200" b="1" spc="-150" dirty="0"/>
              <a:t>in </a:t>
            </a:r>
            <a:r>
              <a:rPr lang="en-CA" sz="2200" b="1" spc="-150" dirty="0" smtClean="0"/>
              <a:t>food </a:t>
            </a:r>
            <a:r>
              <a:rPr lang="en-CA" sz="2200" b="1" spc="-150" dirty="0"/>
              <a:t>c</a:t>
            </a:r>
            <a:r>
              <a:rPr lang="en-CA" sz="2200" b="1" spc="-150" dirty="0" smtClean="0"/>
              <a:t>hoices </a:t>
            </a:r>
            <a:r>
              <a:rPr lang="en-CA" sz="2200" b="1" spc="-150" dirty="0"/>
              <a:t>are </a:t>
            </a:r>
            <a:r>
              <a:rPr lang="en-CA" sz="2200" b="1" spc="-150" dirty="0" smtClean="0"/>
              <a:t>things that can be seen </a:t>
            </a:r>
            <a:r>
              <a:rPr lang="en-CA" sz="2200" b="1" spc="-150" dirty="0"/>
              <a:t>as morally </a:t>
            </a:r>
            <a:r>
              <a:rPr lang="en-CA" sz="2200" b="1" spc="-150" dirty="0" smtClean="0"/>
              <a:t>right</a:t>
            </a:r>
            <a:endParaRPr lang="en-CA" sz="2200" b="1" spc="-150" dirty="0"/>
          </a:p>
        </p:txBody>
      </p:sp>
      <p:sp>
        <p:nvSpPr>
          <p:cNvPr id="5" name="Rectangle 4"/>
          <p:cNvSpPr/>
          <p:nvPr/>
        </p:nvSpPr>
        <p:spPr>
          <a:xfrm>
            <a:off x="554877" y="5877272"/>
            <a:ext cx="8380550" cy="553998"/>
          </a:xfrm>
          <a:prstGeom prst="rect">
            <a:avLst/>
          </a:prstGeom>
        </p:spPr>
        <p:txBody>
          <a:bodyPr wrap="square">
            <a:spAutoFit/>
          </a:bodyPr>
          <a:lstStyle/>
          <a:p>
            <a:r>
              <a:rPr lang="en-US" sz="1000" dirty="0">
                <a:solidFill>
                  <a:srgbClr val="000000"/>
                </a:solidFill>
              </a:rPr>
              <a:t>Taken from http://www.resilience.org/stories/2015-03-10/the-venezuelan-food-sovereignty-experiment</a:t>
            </a:r>
            <a:endParaRPr lang="en-CA" sz="1000" dirty="0">
              <a:solidFill>
                <a:srgbClr val="000000"/>
              </a:solidFill>
            </a:endParaRPr>
          </a:p>
          <a:p>
            <a:endParaRPr lang="en-CA" sz="1000" dirty="0">
              <a:solidFill>
                <a:srgbClr val="000000"/>
              </a:solidFill>
            </a:endParaRPr>
          </a:p>
          <a:p>
            <a:endParaRPr lang="en-CA" sz="1000" dirty="0">
              <a:solidFill>
                <a:srgbClr val="000000"/>
              </a:solidFill>
            </a:endParaRPr>
          </a:p>
        </p:txBody>
      </p:sp>
    </p:spTree>
    <p:extLst>
      <p:ext uri="{BB962C8B-B14F-4D97-AF65-F5344CB8AC3E}">
        <p14:creationId xmlns:p14="http://schemas.microsoft.com/office/powerpoint/2010/main" val="17181975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0pv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385654"/>
            <a:ext cx="7956376" cy="4851658"/>
          </a:xfrm>
          <a:prstGeom prst="rect">
            <a:avLst/>
          </a:prstGeom>
        </p:spPr>
      </p:pic>
      <p:sp>
        <p:nvSpPr>
          <p:cNvPr id="3" name="Title 1"/>
          <p:cNvSpPr txBox="1">
            <a:spLocks/>
          </p:cNvSpPr>
          <p:nvPr/>
        </p:nvSpPr>
        <p:spPr>
          <a:xfrm>
            <a:off x="5868144" y="1027565"/>
            <a:ext cx="8352928" cy="38521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CA" sz="1600" spc="-150" dirty="0">
                <a:solidFill>
                  <a:srgbClr val="000000"/>
                </a:solidFill>
              </a:rPr>
              <a:t>by </a:t>
            </a:r>
            <a:r>
              <a:rPr lang="en-CA" sz="1600" spc="-150" dirty="0" err="1">
                <a:solidFill>
                  <a:srgbClr val="000000"/>
                </a:solidFill>
              </a:rPr>
              <a:t>PolicyMic</a:t>
            </a:r>
            <a:r>
              <a:rPr lang="en-CA" sz="1600" spc="-150" dirty="0">
                <a:solidFill>
                  <a:srgbClr val="000000"/>
                </a:solidFill>
              </a:rPr>
              <a:t> at http</a:t>
            </a:r>
            <a:r>
              <a:rPr lang="en-CA" sz="1600" spc="-150" dirty="0" smtClean="0">
                <a:solidFill>
                  <a:srgbClr val="000000"/>
                </a:solidFill>
              </a:rPr>
              <a:t>://</a:t>
            </a:r>
            <a:endParaRPr lang="en-CA" sz="1600" spc="-150" dirty="0">
              <a:solidFill>
                <a:srgbClr val="000000"/>
              </a:solidFill>
            </a:endParaRPr>
          </a:p>
        </p:txBody>
      </p:sp>
      <p:sp>
        <p:nvSpPr>
          <p:cNvPr id="4" name="Title 1"/>
          <p:cNvSpPr txBox="1">
            <a:spLocks/>
          </p:cNvSpPr>
          <p:nvPr/>
        </p:nvSpPr>
        <p:spPr>
          <a:xfrm>
            <a:off x="3283730" y="260648"/>
            <a:ext cx="5464734"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3000" b="1" spc="-150" dirty="0"/>
              <a:t>The 10 </a:t>
            </a:r>
            <a:r>
              <a:rPr lang="en-CA" sz="3000" b="1" spc="-150" dirty="0"/>
              <a:t>c</a:t>
            </a:r>
            <a:r>
              <a:rPr lang="en-CA" sz="3000" b="1" spc="-150" dirty="0" smtClean="0"/>
              <a:t>orporations </a:t>
            </a:r>
            <a:r>
              <a:rPr lang="en-CA" sz="3000" b="1" spc="-150" dirty="0"/>
              <a:t>c</a:t>
            </a:r>
            <a:r>
              <a:rPr lang="en-CA" sz="3000" b="1" spc="-150" dirty="0" smtClean="0"/>
              <a:t>ontrol </a:t>
            </a:r>
            <a:r>
              <a:rPr lang="en-CA" sz="3000" b="1" spc="-150" dirty="0"/>
              <a:t>a</a:t>
            </a:r>
            <a:r>
              <a:rPr lang="en-CA" sz="3000" b="1" spc="-150" dirty="0" smtClean="0"/>
              <a:t>lmost </a:t>
            </a:r>
            <a:r>
              <a:rPr lang="en-CA" sz="3000" b="1" spc="-150" dirty="0"/>
              <a:t>e</a:t>
            </a:r>
            <a:r>
              <a:rPr lang="en-CA" sz="3000" b="1" spc="-150" dirty="0" smtClean="0"/>
              <a:t>verything </a:t>
            </a:r>
            <a:r>
              <a:rPr lang="en-CA" sz="3000" b="1" spc="-150" dirty="0"/>
              <a:t>you </a:t>
            </a:r>
            <a:r>
              <a:rPr lang="en-CA" sz="3000" b="1" spc="-150" dirty="0" smtClean="0"/>
              <a:t>buy </a:t>
            </a:r>
            <a:endParaRPr lang="en-CA" sz="3000" b="1" spc="-150" dirty="0"/>
          </a:p>
        </p:txBody>
      </p:sp>
    </p:spTree>
    <p:extLst>
      <p:ext uri="{BB962C8B-B14F-4D97-AF65-F5344CB8AC3E}">
        <p14:creationId xmlns:p14="http://schemas.microsoft.com/office/powerpoint/2010/main" val="10505036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1560" y="2276872"/>
            <a:ext cx="8352928" cy="302433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34963" indent="-334963" algn="l">
              <a:lnSpc>
                <a:spcPts val="2800"/>
              </a:lnSpc>
              <a:buFont typeface="Arial" panose="020B0604020202020204" pitchFamily="34" charset="0"/>
              <a:buChar char="•"/>
            </a:pPr>
            <a:r>
              <a:rPr lang="en-CA" sz="2000" spc="-150" dirty="0" smtClean="0">
                <a:solidFill>
                  <a:srgbClr val="000000"/>
                </a:solidFill>
              </a:rPr>
              <a:t>“</a:t>
            </a:r>
            <a:r>
              <a:rPr lang="en-CA" sz="2000" spc="-150" dirty="0">
                <a:solidFill>
                  <a:srgbClr val="000000"/>
                </a:solidFill>
              </a:rPr>
              <a:t>In 2010 almost one billion people did not have enough food to meet their basic nutritional needs. This is a serious human rights violation, because the right to food is a universal human right that is embodied in the International Covenant on Economic, Social and Cultural Rights</a:t>
            </a:r>
            <a:r>
              <a:rPr lang="en-CA" sz="2000" spc="-150" dirty="0" smtClean="0">
                <a:solidFill>
                  <a:srgbClr val="000000"/>
                </a:solidFill>
              </a:rPr>
              <a:t>.</a:t>
            </a:r>
          </a:p>
          <a:p>
            <a:pPr marL="334963" indent="-334963" algn="l">
              <a:lnSpc>
                <a:spcPts val="1600"/>
              </a:lnSpc>
              <a:buFont typeface="Arial" panose="020B0604020202020204" pitchFamily="34" charset="0"/>
              <a:buChar char="•"/>
            </a:pPr>
            <a:endParaRPr lang="en-CA" sz="2000" spc="-150" dirty="0">
              <a:solidFill>
                <a:srgbClr val="000000"/>
              </a:solidFill>
            </a:endParaRPr>
          </a:p>
          <a:p>
            <a:pPr marL="334963" indent="-334963" algn="l">
              <a:lnSpc>
                <a:spcPts val="2800"/>
              </a:lnSpc>
              <a:buFont typeface="Arial" panose="020B0604020202020204" pitchFamily="34" charset="0"/>
              <a:buChar char="•"/>
            </a:pPr>
            <a:r>
              <a:rPr lang="en-CA" sz="2000" spc="-150" dirty="0">
                <a:solidFill>
                  <a:srgbClr val="000000"/>
                </a:solidFill>
              </a:rPr>
              <a:t>In its policy platform for the period 2009–13, the Government therefore emphasized the need to intensify Norway’s efforts to promote global food security by focusing on climate-resilient agriculture, fisheries and aquaculture in development cooperation.” p 3.</a:t>
            </a:r>
          </a:p>
          <a:p>
            <a:pPr marL="334963" indent="-334963" algn="l">
              <a:lnSpc>
                <a:spcPts val="2800"/>
              </a:lnSpc>
              <a:buFont typeface="Arial" panose="020B0604020202020204" pitchFamily="34" charset="0"/>
              <a:buChar char="•"/>
            </a:pPr>
            <a:endParaRPr lang="en-CA" sz="2000" spc="-150" dirty="0">
              <a:solidFill>
                <a:srgbClr val="000000"/>
              </a:solidFill>
            </a:endParaRPr>
          </a:p>
        </p:txBody>
      </p:sp>
      <p:sp>
        <p:nvSpPr>
          <p:cNvPr id="4" name="Title 1"/>
          <p:cNvSpPr txBox="1">
            <a:spLocks/>
          </p:cNvSpPr>
          <p:nvPr/>
        </p:nvSpPr>
        <p:spPr>
          <a:xfrm>
            <a:off x="583938" y="1412776"/>
            <a:ext cx="7300430"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3500" b="1" spc="-150" dirty="0"/>
              <a:t>Food </a:t>
            </a:r>
            <a:r>
              <a:rPr lang="en-CA" sz="3500" b="1" spc="-150" dirty="0"/>
              <a:t>s</a:t>
            </a:r>
            <a:r>
              <a:rPr lang="en-CA" sz="3500" b="1" spc="-150" dirty="0" smtClean="0"/>
              <a:t>ecurity </a:t>
            </a:r>
            <a:r>
              <a:rPr lang="en-CA" sz="3500" b="1" spc="-150" dirty="0"/>
              <a:t>in a </a:t>
            </a:r>
            <a:r>
              <a:rPr lang="en-CA" sz="3500" b="1" spc="-150" dirty="0"/>
              <a:t>c</a:t>
            </a:r>
            <a:r>
              <a:rPr lang="en-CA" sz="3500" b="1" spc="-150" dirty="0" smtClean="0"/>
              <a:t>limate </a:t>
            </a:r>
            <a:r>
              <a:rPr lang="en-CA" sz="3500" b="1" spc="-150" dirty="0"/>
              <a:t>p</a:t>
            </a:r>
            <a:r>
              <a:rPr lang="en-CA" sz="3500" b="1" spc="-150" dirty="0" smtClean="0"/>
              <a:t>erspective </a:t>
            </a:r>
            <a:r>
              <a:rPr lang="en-CA" sz="3500" b="1" spc="-150" dirty="0" smtClean="0"/>
              <a:t>from </a:t>
            </a:r>
            <a:r>
              <a:rPr lang="en-CA" sz="3500" b="1" spc="-150" dirty="0" smtClean="0"/>
              <a:t>Norway</a:t>
            </a:r>
            <a:endParaRPr lang="en-CA" sz="3500" b="1" spc="-150" dirty="0"/>
          </a:p>
        </p:txBody>
      </p:sp>
      <p:sp>
        <p:nvSpPr>
          <p:cNvPr id="5" name="Rectangle 4"/>
          <p:cNvSpPr/>
          <p:nvPr/>
        </p:nvSpPr>
        <p:spPr>
          <a:xfrm>
            <a:off x="583938" y="5589240"/>
            <a:ext cx="8380550" cy="707886"/>
          </a:xfrm>
          <a:prstGeom prst="rect">
            <a:avLst/>
          </a:prstGeom>
        </p:spPr>
        <p:txBody>
          <a:bodyPr wrap="square">
            <a:spAutoFit/>
          </a:bodyPr>
          <a:lstStyle/>
          <a:p>
            <a:r>
              <a:rPr lang="en-US" sz="1000" dirty="0">
                <a:solidFill>
                  <a:srgbClr val="000000"/>
                </a:solidFill>
              </a:rPr>
              <a:t>Taken from the Food Security in a Climate Perspective: A strategy developed in cooperation with Ministry of Agriculture and Food, Ministry of Fisheries and Coastal Affairs, Ministry of the Environment.  January 2013- English Summary</a:t>
            </a:r>
          </a:p>
          <a:p>
            <a:endParaRPr lang="en-CA" sz="1000" dirty="0">
              <a:solidFill>
                <a:srgbClr val="000000"/>
              </a:solidFill>
            </a:endParaRPr>
          </a:p>
          <a:p>
            <a:endParaRPr lang="en-CA" sz="1000" dirty="0">
              <a:solidFill>
                <a:srgbClr val="000000"/>
              </a:solidFill>
            </a:endParaRPr>
          </a:p>
        </p:txBody>
      </p:sp>
    </p:spTree>
    <p:extLst>
      <p:ext uri="{BB962C8B-B14F-4D97-AF65-F5344CB8AC3E}">
        <p14:creationId xmlns:p14="http://schemas.microsoft.com/office/powerpoint/2010/main" val="22689459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1560" y="1988840"/>
            <a:ext cx="7560840" cy="302433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400"/>
              </a:lnSpc>
            </a:pPr>
            <a:r>
              <a:rPr lang="en-CA" sz="1800" spc="-150" dirty="0">
                <a:solidFill>
                  <a:srgbClr val="000000"/>
                </a:solidFill>
              </a:rPr>
              <a:t>“We will give priority to increasing food production, especially by strengthening small-scale climate-resilient agriculture, and to the development of competence about the importance of ecosystems for climate resilience and access to water. We intend to promote research and private-sector engagement in African countries and to support measures to reduce wastage in food production. We also intend to promote the rights of smallholders, particularly women, and to strengthen the fisheries and aquaculture sector and the efforts of regional organisations in the agricultural sector. This will require close cooperation with national authorities and support for their plans for boosting production and food security. It will also mean intensifying international cooperation on improving the global framework conditions for achieving food security's. 3</a:t>
            </a:r>
          </a:p>
          <a:p>
            <a:pPr algn="l">
              <a:lnSpc>
                <a:spcPts val="2400"/>
              </a:lnSpc>
            </a:pPr>
            <a:endParaRPr lang="en-CA" sz="1800" spc="-150" dirty="0">
              <a:solidFill>
                <a:srgbClr val="000000"/>
              </a:solidFill>
            </a:endParaRPr>
          </a:p>
        </p:txBody>
      </p:sp>
      <p:sp>
        <p:nvSpPr>
          <p:cNvPr id="4" name="Title 1"/>
          <p:cNvSpPr txBox="1">
            <a:spLocks/>
          </p:cNvSpPr>
          <p:nvPr/>
        </p:nvSpPr>
        <p:spPr>
          <a:xfrm>
            <a:off x="583938" y="1412776"/>
            <a:ext cx="7300430"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3500" b="1" spc="-150" dirty="0"/>
              <a:t>Norway’s </a:t>
            </a:r>
            <a:r>
              <a:rPr lang="en-CA" sz="3500" b="1" spc="-150" dirty="0" smtClean="0"/>
              <a:t>solution</a:t>
            </a:r>
            <a:endParaRPr lang="en-CA" sz="3500" b="1" spc="-150" dirty="0"/>
          </a:p>
        </p:txBody>
      </p:sp>
      <p:sp>
        <p:nvSpPr>
          <p:cNvPr id="5" name="Rectangle 4"/>
          <p:cNvSpPr/>
          <p:nvPr/>
        </p:nvSpPr>
        <p:spPr>
          <a:xfrm>
            <a:off x="583938" y="5589240"/>
            <a:ext cx="8380550" cy="707886"/>
          </a:xfrm>
          <a:prstGeom prst="rect">
            <a:avLst/>
          </a:prstGeom>
        </p:spPr>
        <p:txBody>
          <a:bodyPr wrap="square">
            <a:spAutoFit/>
          </a:bodyPr>
          <a:lstStyle/>
          <a:p>
            <a:r>
              <a:rPr lang="en-CA" sz="1000" dirty="0">
                <a:solidFill>
                  <a:srgbClr val="000000"/>
                </a:solidFill>
              </a:rPr>
              <a:t>Taken from the Food Security in a Climate Perspective: A strategy developed in cooperation with Ministry of Agriculture and Food, Ministry of Fisheries and Coastal Affairs, Ministry of the Environment.  January 2013- English Summary</a:t>
            </a:r>
          </a:p>
          <a:p>
            <a:endParaRPr lang="en-CA" sz="1000" dirty="0">
              <a:solidFill>
                <a:srgbClr val="000000"/>
              </a:solidFill>
            </a:endParaRPr>
          </a:p>
          <a:p>
            <a:endParaRPr lang="en-CA" sz="1000" dirty="0">
              <a:solidFill>
                <a:srgbClr val="000000"/>
              </a:solidFill>
            </a:endParaRPr>
          </a:p>
        </p:txBody>
      </p:sp>
    </p:spTree>
    <p:extLst>
      <p:ext uri="{BB962C8B-B14F-4D97-AF65-F5344CB8AC3E}">
        <p14:creationId xmlns:p14="http://schemas.microsoft.com/office/powerpoint/2010/main" val="22996715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1560" y="2204864"/>
            <a:ext cx="8352928" cy="35283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CA" sz="2000" b="1" spc="-150" dirty="0">
                <a:solidFill>
                  <a:srgbClr val="000000"/>
                </a:solidFill>
              </a:rPr>
              <a:t>Sowing the Seeds of Food Sovereignty</a:t>
            </a:r>
          </a:p>
          <a:p>
            <a:pPr marL="334963" indent="-334963" algn="l">
              <a:lnSpc>
                <a:spcPts val="2800"/>
              </a:lnSpc>
              <a:buFont typeface="Arial" panose="020B0604020202020204" pitchFamily="34" charset="0"/>
              <a:buChar char="•"/>
            </a:pPr>
            <a:r>
              <a:rPr lang="en-CA" sz="2000" spc="-150" dirty="0">
                <a:solidFill>
                  <a:srgbClr val="000000"/>
                </a:solidFill>
              </a:rPr>
              <a:t>The foundation for Venezuela's current food sovereignty efforts was laid in a series of articles in its newly reformed constitution, passed by popular referendum in 1999. Article 305 states:</a:t>
            </a:r>
          </a:p>
          <a:p>
            <a:pPr marL="334963" indent="-334963" algn="l">
              <a:lnSpc>
                <a:spcPts val="2800"/>
              </a:lnSpc>
              <a:buFont typeface="Arial" panose="020B0604020202020204" pitchFamily="34" charset="0"/>
              <a:buChar char="•"/>
            </a:pPr>
            <a:r>
              <a:rPr lang="en-CA" sz="2000" spc="-150" dirty="0">
                <a:solidFill>
                  <a:srgbClr val="000000"/>
                </a:solidFill>
              </a:rPr>
              <a:t>The State shall promote sustainable agriculture as the strategic basis for overall rural development, and consequently shall guarantee the population a secure food supply, defined as the sufficient and stable availability of food within the national sphere and timely and uninterrupted access to the same for consumers….Food production is in the national interest and is fundamental to the economic and social development of the </a:t>
            </a:r>
            <a:r>
              <a:rPr lang="en-CA" sz="2000" spc="-150" dirty="0" smtClean="0">
                <a:solidFill>
                  <a:srgbClr val="000000"/>
                </a:solidFill>
              </a:rPr>
              <a:t>Nation.</a:t>
            </a:r>
            <a:r>
              <a:rPr lang="en-CA" sz="1600" spc="-150" dirty="0" smtClean="0">
                <a:solidFill>
                  <a:srgbClr val="000000"/>
                </a:solidFill>
              </a:rPr>
              <a:t>6</a:t>
            </a:r>
          </a:p>
          <a:p>
            <a:pPr marL="334963" indent="-334963" algn="l">
              <a:lnSpc>
                <a:spcPts val="2800"/>
              </a:lnSpc>
              <a:buFont typeface="Arial" panose="020B0604020202020204" pitchFamily="34" charset="0"/>
              <a:buChar char="•"/>
            </a:pPr>
            <a:endParaRPr lang="en-CA" sz="2000" spc="-150" dirty="0">
              <a:solidFill>
                <a:srgbClr val="000000"/>
              </a:solidFill>
            </a:endParaRPr>
          </a:p>
        </p:txBody>
      </p:sp>
      <p:sp>
        <p:nvSpPr>
          <p:cNvPr id="4" name="Title 1"/>
          <p:cNvSpPr txBox="1">
            <a:spLocks/>
          </p:cNvSpPr>
          <p:nvPr/>
        </p:nvSpPr>
        <p:spPr>
          <a:xfrm>
            <a:off x="583938" y="1340768"/>
            <a:ext cx="5716254"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3500" b="1" spc="-150" dirty="0"/>
              <a:t>Venezuela’s </a:t>
            </a:r>
            <a:r>
              <a:rPr lang="en-CA" sz="3500" b="1" spc="-150" dirty="0"/>
              <a:t>n</a:t>
            </a:r>
            <a:r>
              <a:rPr lang="en-CA" sz="3500" b="1" spc="-150" dirty="0" smtClean="0"/>
              <a:t>ational </a:t>
            </a:r>
            <a:r>
              <a:rPr lang="en-CA" sz="3500" b="1" spc="-150" dirty="0"/>
              <a:t>p</a:t>
            </a:r>
            <a:r>
              <a:rPr lang="en-CA" sz="3500" b="1" spc="-150" dirty="0" smtClean="0"/>
              <a:t>olicy </a:t>
            </a:r>
            <a:r>
              <a:rPr lang="en-CA" sz="3500" b="1" spc="-150" dirty="0"/>
              <a:t>on </a:t>
            </a:r>
            <a:r>
              <a:rPr lang="en-CA" sz="3500" b="1" spc="-150" dirty="0" smtClean="0"/>
              <a:t>food </a:t>
            </a:r>
            <a:r>
              <a:rPr lang="en-CA" sz="3500" b="1" spc="-150" dirty="0"/>
              <a:t>s</a:t>
            </a:r>
            <a:r>
              <a:rPr lang="en-CA" sz="3500" b="1" spc="-150" dirty="0" smtClean="0"/>
              <a:t>overeignty</a:t>
            </a:r>
            <a:endParaRPr lang="en-CA" sz="3500" b="1" spc="-150" dirty="0"/>
          </a:p>
        </p:txBody>
      </p:sp>
      <p:sp>
        <p:nvSpPr>
          <p:cNvPr id="5" name="Rectangle 4"/>
          <p:cNvSpPr/>
          <p:nvPr/>
        </p:nvSpPr>
        <p:spPr>
          <a:xfrm>
            <a:off x="583938" y="5899338"/>
            <a:ext cx="8380550" cy="553998"/>
          </a:xfrm>
          <a:prstGeom prst="rect">
            <a:avLst/>
          </a:prstGeom>
        </p:spPr>
        <p:txBody>
          <a:bodyPr wrap="square">
            <a:spAutoFit/>
          </a:bodyPr>
          <a:lstStyle/>
          <a:p>
            <a:r>
              <a:rPr lang="en-US" sz="1000" dirty="0">
                <a:solidFill>
                  <a:srgbClr val="000000"/>
                </a:solidFill>
              </a:rPr>
              <a:t>http://www.thesolutionsjournal.com/node/237281</a:t>
            </a:r>
          </a:p>
          <a:p>
            <a:endParaRPr lang="en-CA" sz="1000" dirty="0">
              <a:solidFill>
                <a:srgbClr val="000000"/>
              </a:solidFill>
            </a:endParaRPr>
          </a:p>
          <a:p>
            <a:endParaRPr lang="en-CA" sz="1000" dirty="0">
              <a:solidFill>
                <a:srgbClr val="000000"/>
              </a:solidFill>
            </a:endParaRPr>
          </a:p>
        </p:txBody>
      </p:sp>
    </p:spTree>
    <p:extLst>
      <p:ext uri="{BB962C8B-B14F-4D97-AF65-F5344CB8AC3E}">
        <p14:creationId xmlns:p14="http://schemas.microsoft.com/office/powerpoint/2010/main" val="18715675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87824" y="376064"/>
            <a:ext cx="5671284" cy="24482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CA" sz="2200" b="1" spc="-150" dirty="0"/>
              <a:t>Canadian </a:t>
            </a:r>
            <a:r>
              <a:rPr lang="en-CA" sz="2200" b="1" spc="-150" dirty="0"/>
              <a:t>f</a:t>
            </a:r>
            <a:r>
              <a:rPr lang="en-CA" sz="2200" b="1" spc="-150" dirty="0" smtClean="0"/>
              <a:t>ood </a:t>
            </a:r>
            <a:r>
              <a:rPr lang="en-CA" sz="2200" b="1" spc="-150" dirty="0"/>
              <a:t>p</a:t>
            </a:r>
            <a:r>
              <a:rPr lang="en-CA" sz="2200" b="1" spc="-150" dirty="0" smtClean="0"/>
              <a:t>olicy </a:t>
            </a:r>
            <a:r>
              <a:rPr lang="en-CA" sz="2200" b="1" spc="-150" dirty="0"/>
              <a:t>by Diana Bronson Coming </a:t>
            </a:r>
            <a:r>
              <a:rPr lang="en-CA" sz="2200" b="1" spc="-150" dirty="0"/>
              <a:t>u</a:t>
            </a:r>
            <a:r>
              <a:rPr lang="en-CA" sz="2200" b="1" spc="-150" dirty="0" smtClean="0"/>
              <a:t>p </a:t>
            </a:r>
            <a:r>
              <a:rPr lang="en-CA" sz="2200" b="1" spc="-150" dirty="0"/>
              <a:t>w</a:t>
            </a:r>
            <a:r>
              <a:rPr lang="en-CA" sz="2200" b="1" spc="-150" dirty="0" smtClean="0"/>
              <a:t>ith </a:t>
            </a:r>
            <a:r>
              <a:rPr lang="en-CA" sz="2200" b="1" spc="-150" dirty="0"/>
              <a:t>a Canadian </a:t>
            </a:r>
            <a:r>
              <a:rPr lang="en-CA" sz="2200" b="1" spc="-150" dirty="0" smtClean="0"/>
              <a:t>food </a:t>
            </a:r>
            <a:r>
              <a:rPr lang="en-CA" sz="2200" b="1" spc="-150" dirty="0"/>
              <a:t>p</a:t>
            </a:r>
            <a:r>
              <a:rPr lang="en-CA" sz="2200" b="1" spc="-150" dirty="0" smtClean="0"/>
              <a:t>olicy </a:t>
            </a:r>
            <a:r>
              <a:rPr lang="en-CA" sz="2200" b="1" spc="-150" dirty="0"/>
              <a:t>at: </a:t>
            </a:r>
            <a:r>
              <a:rPr lang="en-CA" sz="2200" b="1" spc="-150" dirty="0" smtClean="0"/>
              <a:t>(16:58 </a:t>
            </a:r>
            <a:r>
              <a:rPr lang="en-CA" sz="2200" b="1" spc="-150" dirty="0"/>
              <a:t>min)     </a:t>
            </a:r>
            <a:r>
              <a:rPr lang="en-CA" sz="1600" b="1" spc="-150" dirty="0">
                <a:solidFill>
                  <a:srgbClr val="000000"/>
                </a:solidFill>
              </a:rPr>
              <a:t>https://www.youtube.com/watch?v=FmSpD862bgw</a:t>
            </a:r>
          </a:p>
        </p:txBody>
      </p:sp>
      <p:sp>
        <p:nvSpPr>
          <p:cNvPr id="6" name="Content Placeholder 2"/>
          <p:cNvSpPr txBox="1">
            <a:spLocks/>
          </p:cNvSpPr>
          <p:nvPr/>
        </p:nvSpPr>
        <p:spPr>
          <a:xfrm>
            <a:off x="395536" y="1521502"/>
            <a:ext cx="4038600" cy="4525963"/>
          </a:xfrm>
          <a:prstGeom prst="rect">
            <a:avLst/>
          </a:prstGeom>
        </p:spPr>
        <p:txBody>
          <a:bodyPr>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CA" dirty="0" smtClean="0">
                <a:solidFill>
                  <a:srgbClr val="000000"/>
                </a:solidFill>
              </a:rPr>
              <a:t>1.  What are the three criteria for changing the Canada’s Food System for the well being of the planet?</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 </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 </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		</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 </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 </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 </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 </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 </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 </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2.  On the planet </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a.	there are more over feed people than under feed people.</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b.	There are less over feed people than under feed  people.</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c.	There is the same over feed people as under feed people.</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d.	The number of over feed people is the same as under feed 	people.</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 </a:t>
            </a:r>
            <a:endParaRPr lang="en-US" dirty="0" smtClean="0">
              <a:solidFill>
                <a:srgbClr val="000000"/>
              </a:solidFill>
            </a:endParaRPr>
          </a:p>
          <a:p>
            <a:pPr marL="514350" indent="-514350">
              <a:buFont typeface="Arial" panose="020B0604020202020204" pitchFamily="34" charset="0"/>
              <a:buAutoNum type="arabicPeriod" startAt="3"/>
            </a:pPr>
            <a:r>
              <a:rPr lang="en-CA" dirty="0" smtClean="0">
                <a:solidFill>
                  <a:srgbClr val="000000"/>
                </a:solidFill>
              </a:rPr>
              <a:t>The UN defines food security:  when all people at all times have access to sufficient, safe, nutritious food, to maintain an active and healthy life.</a:t>
            </a:r>
          </a:p>
          <a:p>
            <a:pPr marL="514350" indent="-514350">
              <a:buFont typeface="Arial" panose="020B0604020202020204" pitchFamily="34" charset="0"/>
              <a:buAutoNum type="arabicPeriod" startAt="3"/>
            </a:pP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 a. What is one location in Canada with high food insecurity</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 </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 b. What is one reason that this location has high food insecurity?</a:t>
            </a:r>
            <a:endParaRPr lang="en-US" dirty="0" smtClean="0">
              <a:solidFill>
                <a:srgbClr val="000000"/>
              </a:solidFill>
            </a:endParaRPr>
          </a:p>
          <a:p>
            <a:pPr marL="0" indent="0">
              <a:buFont typeface="Arial" panose="020B0604020202020204" pitchFamily="34" charset="0"/>
              <a:buNone/>
            </a:pPr>
            <a:endParaRPr lang="en-CA" dirty="0"/>
          </a:p>
        </p:txBody>
      </p:sp>
      <p:sp>
        <p:nvSpPr>
          <p:cNvPr id="7" name="Content Placeholder 3"/>
          <p:cNvSpPr txBox="1">
            <a:spLocks/>
          </p:cNvSpPr>
          <p:nvPr/>
        </p:nvSpPr>
        <p:spPr>
          <a:xfrm>
            <a:off x="4709864" y="1521502"/>
            <a:ext cx="4038600" cy="5017911"/>
          </a:xfrm>
          <a:prstGeom prst="rect">
            <a:avLst/>
          </a:prstGeom>
        </p:spPr>
        <p:txBody>
          <a:bodyPr>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CA" dirty="0" smtClean="0">
                <a:solidFill>
                  <a:srgbClr val="000000"/>
                </a:solidFill>
              </a:rPr>
              <a:t>4.  Fill in some of the changes in how we grow, process, transport, store, sell and eat our food?</a:t>
            </a:r>
          </a:p>
          <a:p>
            <a:pPr marL="0" indent="0">
              <a:buFont typeface="Arial" panose="020B0604020202020204" pitchFamily="34" charset="0"/>
              <a:buNone/>
            </a:pP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The number of farms has  ______________ and there is in  __________________ in the size of the farm.</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The number of stores have  _______________ and there  is an ____________________ in the surface area.  </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 4 or 5 retailers sell ________________ of our food.</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96 % of our meat supply is controlled by _______________  companies</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75% of the world seed supply is controlled by _____________ companies.</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There is an exploding growth of _____________________,  _______________________ and _____________________________ food.</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Roughly _____________ of our greenhouse gas emissions is connected to our food system.  </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Canada wastes more than __________________________________ dollars each year.  1/3 of all food is wasted.</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Canada does not have a  _______________________  policy</a:t>
            </a:r>
          </a:p>
          <a:p>
            <a:pPr marL="0" indent="0">
              <a:buFont typeface="Arial" panose="020B0604020202020204" pitchFamily="34" charset="0"/>
              <a:buNone/>
            </a:pP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5.  What are 6 things you can do :</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a:t>
            </a:r>
            <a:endParaRPr lang="en-US" dirty="0" smtClean="0">
              <a:solidFill>
                <a:srgbClr val="000000"/>
              </a:solidFill>
            </a:endParaRPr>
          </a:p>
          <a:p>
            <a:pPr marL="0" indent="0">
              <a:buFont typeface="Arial" panose="020B0604020202020204" pitchFamily="34" charset="0"/>
              <a:buNone/>
            </a:pPr>
            <a:r>
              <a:rPr lang="en-CA" dirty="0" smtClean="0">
                <a:solidFill>
                  <a:srgbClr val="000000"/>
                </a:solidFill>
              </a:rPr>
              <a:t> </a:t>
            </a:r>
            <a:endParaRPr lang="en-CA" dirty="0">
              <a:solidFill>
                <a:srgbClr val="000000"/>
              </a:solidFill>
            </a:endParaRPr>
          </a:p>
        </p:txBody>
      </p:sp>
    </p:spTree>
    <p:extLst>
      <p:ext uri="{BB962C8B-B14F-4D97-AF65-F5344CB8AC3E}">
        <p14:creationId xmlns:p14="http://schemas.microsoft.com/office/powerpoint/2010/main" val="10712806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1560" y="1916832"/>
            <a:ext cx="2952328" cy="35283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ts val="2800"/>
              </a:lnSpc>
              <a:buFont typeface="+mj-lt"/>
              <a:buAutoNum type="arabicPeriod"/>
            </a:pPr>
            <a:r>
              <a:rPr lang="en-CA" sz="2000" spc="-150" dirty="0" smtClean="0">
                <a:solidFill>
                  <a:srgbClr val="000000"/>
                </a:solidFill>
              </a:rPr>
              <a:t>Carbon </a:t>
            </a:r>
            <a:r>
              <a:rPr lang="en-CA" sz="2000" spc="-150" dirty="0">
                <a:solidFill>
                  <a:srgbClr val="000000"/>
                </a:solidFill>
              </a:rPr>
              <a:t>Footprint</a:t>
            </a:r>
          </a:p>
          <a:p>
            <a:pPr marL="457200" indent="-457200" algn="l">
              <a:lnSpc>
                <a:spcPts val="2800"/>
              </a:lnSpc>
              <a:buFont typeface="+mj-lt"/>
              <a:buAutoNum type="arabicPeriod"/>
            </a:pPr>
            <a:r>
              <a:rPr lang="en-CA" sz="2000" spc="-150" dirty="0">
                <a:solidFill>
                  <a:srgbClr val="000000"/>
                </a:solidFill>
              </a:rPr>
              <a:t>Food Miles</a:t>
            </a:r>
          </a:p>
          <a:p>
            <a:pPr marL="457200" indent="-457200" algn="l">
              <a:lnSpc>
                <a:spcPts val="2800"/>
              </a:lnSpc>
              <a:buFont typeface="+mj-lt"/>
              <a:buAutoNum type="arabicPeriod"/>
            </a:pPr>
            <a:r>
              <a:rPr lang="en-CA" sz="2000" spc="-150" dirty="0">
                <a:solidFill>
                  <a:srgbClr val="000000"/>
                </a:solidFill>
              </a:rPr>
              <a:t>Genetic Diversity</a:t>
            </a:r>
          </a:p>
          <a:p>
            <a:pPr marL="457200" indent="-457200" algn="l">
              <a:lnSpc>
                <a:spcPts val="2800"/>
              </a:lnSpc>
              <a:buFont typeface="+mj-lt"/>
              <a:buAutoNum type="arabicPeriod"/>
            </a:pPr>
            <a:r>
              <a:rPr lang="en-CA" sz="2000" spc="-150" dirty="0">
                <a:solidFill>
                  <a:srgbClr val="000000"/>
                </a:solidFill>
              </a:rPr>
              <a:t>Food Security</a:t>
            </a:r>
          </a:p>
          <a:p>
            <a:pPr marL="457200" indent="-457200" algn="l">
              <a:lnSpc>
                <a:spcPts val="2800"/>
              </a:lnSpc>
              <a:buFont typeface="+mj-lt"/>
              <a:buAutoNum type="arabicPeriod"/>
            </a:pPr>
            <a:r>
              <a:rPr lang="en-CA" sz="2000" spc="-150" dirty="0">
                <a:solidFill>
                  <a:srgbClr val="000000"/>
                </a:solidFill>
              </a:rPr>
              <a:t>Food Wastage</a:t>
            </a:r>
          </a:p>
          <a:p>
            <a:pPr marL="457200" indent="-457200" algn="l">
              <a:lnSpc>
                <a:spcPts val="2800"/>
              </a:lnSpc>
              <a:buFont typeface="+mj-lt"/>
              <a:buAutoNum type="arabicPeriod"/>
            </a:pPr>
            <a:r>
              <a:rPr lang="en-CA" sz="2000" spc="-150" dirty="0">
                <a:solidFill>
                  <a:srgbClr val="000000"/>
                </a:solidFill>
              </a:rPr>
              <a:t>Organic methods</a:t>
            </a:r>
          </a:p>
          <a:p>
            <a:pPr marL="457200" indent="-457200" algn="l">
              <a:lnSpc>
                <a:spcPts val="2800"/>
              </a:lnSpc>
              <a:buFont typeface="+mj-lt"/>
              <a:buAutoNum type="arabicPeriod"/>
            </a:pPr>
            <a:r>
              <a:rPr lang="en-CA" sz="2000" spc="-150" dirty="0">
                <a:solidFill>
                  <a:srgbClr val="000000"/>
                </a:solidFill>
              </a:rPr>
              <a:t>Environmental Factors</a:t>
            </a:r>
          </a:p>
          <a:p>
            <a:pPr marL="457200" indent="-457200" algn="l">
              <a:lnSpc>
                <a:spcPts val="2800"/>
              </a:lnSpc>
              <a:buFont typeface="+mj-lt"/>
              <a:buAutoNum type="arabicPeriod"/>
            </a:pPr>
            <a:r>
              <a:rPr lang="en-CA" sz="2000" spc="-150" dirty="0">
                <a:solidFill>
                  <a:srgbClr val="000000"/>
                </a:solidFill>
              </a:rPr>
              <a:t>Ethical Factors</a:t>
            </a:r>
          </a:p>
          <a:p>
            <a:pPr marL="334963" indent="-334963" algn="l">
              <a:lnSpc>
                <a:spcPts val="2800"/>
              </a:lnSpc>
              <a:buFont typeface="Arial" panose="020B0604020202020204" pitchFamily="34" charset="0"/>
              <a:buChar char="•"/>
            </a:pPr>
            <a:endParaRPr lang="en-CA" sz="2000" spc="-150" dirty="0">
              <a:solidFill>
                <a:srgbClr val="000000"/>
              </a:solidFill>
            </a:endParaRPr>
          </a:p>
        </p:txBody>
      </p:sp>
      <p:sp>
        <p:nvSpPr>
          <p:cNvPr id="4" name="Title 1"/>
          <p:cNvSpPr txBox="1">
            <a:spLocks/>
          </p:cNvSpPr>
          <p:nvPr/>
        </p:nvSpPr>
        <p:spPr>
          <a:xfrm>
            <a:off x="583938" y="1340768"/>
            <a:ext cx="7876494"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3500" b="1" spc="-150" dirty="0"/>
              <a:t>Factors that </a:t>
            </a:r>
            <a:r>
              <a:rPr lang="en-CA" sz="3500" b="1" spc="-150" dirty="0" smtClean="0"/>
              <a:t>affect </a:t>
            </a:r>
            <a:r>
              <a:rPr lang="en-CA" sz="3500" b="1" spc="-150" dirty="0"/>
              <a:t>f</a:t>
            </a:r>
            <a:r>
              <a:rPr lang="en-CA" sz="3500" b="1" spc="-150" dirty="0" smtClean="0"/>
              <a:t>ood </a:t>
            </a:r>
            <a:r>
              <a:rPr lang="en-CA" sz="3500" b="1" spc="-150" dirty="0"/>
              <a:t>s</a:t>
            </a:r>
            <a:r>
              <a:rPr lang="en-CA" sz="3500" b="1" spc="-150" dirty="0" smtClean="0"/>
              <a:t>ustainability</a:t>
            </a:r>
            <a:endParaRPr lang="en-CA" sz="3500" b="1" spc="-150" dirty="0"/>
          </a:p>
        </p:txBody>
      </p:sp>
      <p:sp>
        <p:nvSpPr>
          <p:cNvPr id="6" name="Title 1"/>
          <p:cNvSpPr txBox="1">
            <a:spLocks/>
          </p:cNvSpPr>
          <p:nvPr/>
        </p:nvSpPr>
        <p:spPr>
          <a:xfrm>
            <a:off x="3851920" y="1916832"/>
            <a:ext cx="4608512" cy="35283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000" dirty="0">
                <a:solidFill>
                  <a:srgbClr val="000000"/>
                </a:solidFill>
              </a:rPr>
              <a:t>In small groups, select one of these factors and complete the worksheet</a:t>
            </a:r>
            <a:r>
              <a:rPr lang="en-CA" sz="2000" dirty="0" smtClean="0">
                <a:solidFill>
                  <a:srgbClr val="000000"/>
                </a:solidFill>
              </a:rPr>
              <a:t>.</a:t>
            </a:r>
          </a:p>
          <a:p>
            <a:pPr algn="l">
              <a:lnSpc>
                <a:spcPts val="1600"/>
              </a:lnSpc>
            </a:pPr>
            <a:endParaRPr lang="en-CA" sz="2000" dirty="0">
              <a:solidFill>
                <a:srgbClr val="000000"/>
              </a:solidFill>
            </a:endParaRPr>
          </a:p>
          <a:p>
            <a:pPr algn="l"/>
            <a:r>
              <a:rPr lang="en-CA" sz="2000" dirty="0">
                <a:solidFill>
                  <a:srgbClr val="000000"/>
                </a:solidFill>
              </a:rPr>
              <a:t>Answer the 5 W’s and H</a:t>
            </a:r>
          </a:p>
          <a:p>
            <a:pPr marL="457200" indent="-457200" algn="l">
              <a:lnSpc>
                <a:spcPts val="2800"/>
              </a:lnSpc>
              <a:buFont typeface="+mj-lt"/>
              <a:buAutoNum type="arabicPeriod"/>
            </a:pPr>
            <a:r>
              <a:rPr lang="en-CA" sz="2000" spc="-150" dirty="0" smtClean="0">
                <a:solidFill>
                  <a:srgbClr val="000000"/>
                </a:solidFill>
              </a:rPr>
              <a:t>Who </a:t>
            </a:r>
            <a:r>
              <a:rPr lang="en-CA" sz="2000" spc="-150" dirty="0">
                <a:solidFill>
                  <a:srgbClr val="000000"/>
                </a:solidFill>
              </a:rPr>
              <a:t>– the people involved</a:t>
            </a:r>
          </a:p>
          <a:p>
            <a:pPr marL="457200" indent="-457200" algn="l">
              <a:lnSpc>
                <a:spcPts val="2800"/>
              </a:lnSpc>
              <a:buFont typeface="+mj-lt"/>
              <a:buAutoNum type="arabicPeriod"/>
            </a:pPr>
            <a:r>
              <a:rPr lang="en-CA" sz="2000" spc="-150" dirty="0">
                <a:solidFill>
                  <a:srgbClr val="000000"/>
                </a:solidFill>
              </a:rPr>
              <a:t>What – the problem, thing, ideas</a:t>
            </a:r>
          </a:p>
          <a:p>
            <a:pPr marL="457200" indent="-457200" algn="l">
              <a:lnSpc>
                <a:spcPts val="2800"/>
              </a:lnSpc>
              <a:buFont typeface="+mj-lt"/>
              <a:buAutoNum type="arabicPeriod"/>
            </a:pPr>
            <a:r>
              <a:rPr lang="en-CA" sz="2000" spc="-150" dirty="0">
                <a:solidFill>
                  <a:srgbClr val="000000"/>
                </a:solidFill>
              </a:rPr>
              <a:t>Where- the places involved</a:t>
            </a:r>
          </a:p>
          <a:p>
            <a:pPr marL="457200" indent="-457200" algn="l">
              <a:lnSpc>
                <a:spcPts val="2800"/>
              </a:lnSpc>
              <a:buFont typeface="+mj-lt"/>
              <a:buAutoNum type="arabicPeriod"/>
            </a:pPr>
            <a:r>
              <a:rPr lang="en-CA" sz="2000" spc="-150" dirty="0">
                <a:solidFill>
                  <a:srgbClr val="000000"/>
                </a:solidFill>
              </a:rPr>
              <a:t>When- past, present, future of the topic</a:t>
            </a:r>
          </a:p>
          <a:p>
            <a:pPr marL="457200" indent="-457200" algn="l">
              <a:lnSpc>
                <a:spcPts val="2800"/>
              </a:lnSpc>
              <a:buFont typeface="+mj-lt"/>
              <a:buAutoNum type="arabicPeriod"/>
            </a:pPr>
            <a:r>
              <a:rPr lang="en-CA" sz="2000" spc="-150" dirty="0">
                <a:solidFill>
                  <a:srgbClr val="000000"/>
                </a:solidFill>
              </a:rPr>
              <a:t>Why-should I care?</a:t>
            </a:r>
          </a:p>
          <a:p>
            <a:pPr marL="457200" indent="-457200" algn="l">
              <a:lnSpc>
                <a:spcPts val="2800"/>
              </a:lnSpc>
              <a:buFont typeface="+mj-lt"/>
              <a:buAutoNum type="arabicPeriod"/>
            </a:pPr>
            <a:r>
              <a:rPr lang="en-CA" sz="2000" spc="-150" dirty="0">
                <a:solidFill>
                  <a:srgbClr val="000000"/>
                </a:solidFill>
              </a:rPr>
              <a:t>How- can I make a difference?</a:t>
            </a:r>
          </a:p>
          <a:p>
            <a:pPr marL="334963" indent="-334963" algn="l">
              <a:lnSpc>
                <a:spcPts val="2800"/>
              </a:lnSpc>
              <a:buFont typeface="Arial" panose="020B0604020202020204" pitchFamily="34" charset="0"/>
              <a:buChar char="•"/>
            </a:pPr>
            <a:endParaRPr lang="en-CA" sz="2000" spc="-150" dirty="0">
              <a:solidFill>
                <a:srgbClr val="000000"/>
              </a:solidFill>
            </a:endParaRPr>
          </a:p>
        </p:txBody>
      </p:sp>
    </p:spTree>
    <p:extLst>
      <p:ext uri="{BB962C8B-B14F-4D97-AF65-F5344CB8AC3E}">
        <p14:creationId xmlns:p14="http://schemas.microsoft.com/office/powerpoint/2010/main" val="40306477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35896" y="476672"/>
            <a:ext cx="7876494"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3500" b="1" spc="-150" dirty="0"/>
              <a:t>The 5 </a:t>
            </a:r>
            <a:r>
              <a:rPr lang="en-CA" sz="3500" b="1" spc="-150" dirty="0" err="1" smtClean="0"/>
              <a:t>Ws</a:t>
            </a:r>
            <a:r>
              <a:rPr lang="en-CA" sz="3500" b="1" spc="-150" dirty="0" smtClean="0"/>
              <a:t> </a:t>
            </a:r>
            <a:r>
              <a:rPr lang="en-CA" sz="3500" b="1" spc="-150" dirty="0"/>
              <a:t>and H </a:t>
            </a:r>
          </a:p>
        </p:txBody>
      </p:sp>
      <p:graphicFrame>
        <p:nvGraphicFramePr>
          <p:cNvPr id="5" name="Table 4"/>
          <p:cNvGraphicFramePr>
            <a:graphicFrameLocks noGrp="1"/>
          </p:cNvGraphicFramePr>
          <p:nvPr>
            <p:extLst>
              <p:ext uri="{D42A27DB-BD31-4B8C-83A1-F6EECF244321}">
                <p14:modId xmlns:p14="http://schemas.microsoft.com/office/powerpoint/2010/main" val="3671303082"/>
              </p:ext>
            </p:extLst>
          </p:nvPr>
        </p:nvGraphicFramePr>
        <p:xfrm>
          <a:off x="395536" y="1268760"/>
          <a:ext cx="8324430" cy="5489409"/>
        </p:xfrm>
        <a:graphic>
          <a:graphicData uri="http://schemas.openxmlformats.org/drawingml/2006/table">
            <a:tbl>
              <a:tblPr firstRow="1" bandRow="1">
                <a:tableStyleId>{5940675A-B579-460E-94D1-54222C63F5DA}</a:tableStyleId>
              </a:tblPr>
              <a:tblGrid>
                <a:gridCol w="2774810"/>
                <a:gridCol w="2774810"/>
                <a:gridCol w="2774810"/>
              </a:tblGrid>
              <a:tr h="1829803">
                <a:tc>
                  <a:txBody>
                    <a:bodyPr/>
                    <a:lstStyle/>
                    <a:p>
                      <a:r>
                        <a:rPr lang="en-CA" dirty="0" smtClean="0">
                          <a:latin typeface="Apple Casual"/>
                          <a:cs typeface="Apple Casual"/>
                        </a:rPr>
                        <a:t>Who</a:t>
                      </a:r>
                      <a:endParaRPr lang="en-CA" dirty="0">
                        <a:latin typeface="Apple Casual"/>
                        <a:cs typeface="Apple Casual"/>
                      </a:endParaRPr>
                    </a:p>
                  </a:txBody>
                  <a:tcPr/>
                </a:tc>
                <a:tc rowSpan="3">
                  <a:txBody>
                    <a:bodyPr/>
                    <a:lstStyle/>
                    <a:p>
                      <a:pPr algn="ctr"/>
                      <a:r>
                        <a:rPr lang="en-CA" dirty="0" smtClean="0">
                          <a:latin typeface="Apple Casual"/>
                          <a:cs typeface="Apple Casual"/>
                        </a:rPr>
                        <a:t>Factor</a:t>
                      </a:r>
                      <a:endParaRPr lang="en-CA" dirty="0">
                        <a:latin typeface="Apple Casual"/>
                        <a:cs typeface="Apple Casual"/>
                      </a:endParaRPr>
                    </a:p>
                  </a:txBody>
                  <a:tcPr/>
                </a:tc>
                <a:tc>
                  <a:txBody>
                    <a:bodyPr/>
                    <a:lstStyle/>
                    <a:p>
                      <a:r>
                        <a:rPr lang="en-CA" dirty="0" smtClean="0">
                          <a:latin typeface="Apple Casual"/>
                          <a:cs typeface="Apple Casual"/>
                        </a:rPr>
                        <a:t>When</a:t>
                      </a:r>
                      <a:endParaRPr lang="en-CA" dirty="0">
                        <a:latin typeface="Apple Casual"/>
                        <a:cs typeface="Apple Casual"/>
                      </a:endParaRPr>
                    </a:p>
                  </a:txBody>
                  <a:tcPr/>
                </a:tc>
              </a:tr>
              <a:tr h="1829803">
                <a:tc>
                  <a:txBody>
                    <a:bodyPr/>
                    <a:lstStyle/>
                    <a:p>
                      <a:r>
                        <a:rPr lang="en-CA" dirty="0" smtClean="0">
                          <a:latin typeface="Apple Casual"/>
                          <a:cs typeface="Apple Casual"/>
                        </a:rPr>
                        <a:t>What</a:t>
                      </a:r>
                      <a:endParaRPr lang="en-CA" dirty="0">
                        <a:latin typeface="Apple Casual"/>
                        <a:cs typeface="Apple Casual"/>
                      </a:endParaRPr>
                    </a:p>
                  </a:txBody>
                  <a:tcPr/>
                </a:tc>
                <a:tc vMerge="1">
                  <a:txBody>
                    <a:bodyPr/>
                    <a:lstStyle/>
                    <a:p>
                      <a:endParaRPr lang="en-CA" dirty="0">
                        <a:latin typeface="Apple Casual"/>
                        <a:cs typeface="Apple Casua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CA" dirty="0" smtClean="0">
                          <a:latin typeface="Apple Casual"/>
                          <a:cs typeface="Apple Casual"/>
                        </a:rPr>
                        <a:t>Why</a:t>
                      </a:r>
                      <a:endParaRPr lang="en-CA" dirty="0">
                        <a:latin typeface="Apple Casual"/>
                        <a:cs typeface="Apple Casual"/>
                      </a:endParaRPr>
                    </a:p>
                  </a:txBody>
                  <a:tcPr/>
                </a:tc>
              </a:tr>
              <a:tr h="1829803">
                <a:tc>
                  <a:txBody>
                    <a:bodyPr/>
                    <a:lstStyle/>
                    <a:p>
                      <a:r>
                        <a:rPr lang="en-CA" dirty="0" smtClean="0">
                          <a:latin typeface="Apple Casual"/>
                          <a:cs typeface="Apple Casual"/>
                        </a:rPr>
                        <a:t>Where</a:t>
                      </a:r>
                      <a:endParaRPr lang="en-CA" dirty="0">
                        <a:latin typeface="Apple Casual"/>
                        <a:cs typeface="Apple Casual"/>
                      </a:endParaRPr>
                    </a:p>
                  </a:txBody>
                  <a:tcPr/>
                </a:tc>
                <a:tc vMerge="1">
                  <a:txBody>
                    <a:bodyPr/>
                    <a:lstStyle/>
                    <a:p>
                      <a:endParaRPr lang="en-CA" dirty="0">
                        <a:latin typeface="Apple Casual"/>
                        <a:cs typeface="Apple Casual"/>
                      </a:endParaRPr>
                    </a:p>
                  </a:txBody>
                  <a:tcPr>
                    <a:lnT w="12700" cap="flat" cmpd="sng" algn="ctr">
                      <a:solidFill>
                        <a:scrgbClr r="0" g="0" b="0"/>
                      </a:solidFill>
                      <a:prstDash val="solid"/>
                      <a:round/>
                      <a:headEnd type="none" w="med" len="med"/>
                      <a:tailEnd type="none" w="med" len="med"/>
                    </a:lnT>
                  </a:tcPr>
                </a:tc>
                <a:tc>
                  <a:txBody>
                    <a:bodyPr/>
                    <a:lstStyle/>
                    <a:p>
                      <a:r>
                        <a:rPr lang="en-CA" dirty="0" smtClean="0">
                          <a:latin typeface="Apple Casual"/>
                          <a:cs typeface="Apple Casual"/>
                        </a:rPr>
                        <a:t>How</a:t>
                      </a:r>
                      <a:endParaRPr lang="en-CA" dirty="0">
                        <a:latin typeface="Apple Casual"/>
                        <a:cs typeface="Apple Casual"/>
                      </a:endParaRPr>
                    </a:p>
                  </a:txBody>
                  <a:tcPr/>
                </a:tc>
              </a:tr>
            </a:tbl>
          </a:graphicData>
        </a:graphic>
      </p:graphicFrame>
    </p:spTree>
    <p:extLst>
      <p:ext uri="{BB962C8B-B14F-4D97-AF65-F5344CB8AC3E}">
        <p14:creationId xmlns:p14="http://schemas.microsoft.com/office/powerpoint/2010/main" val="15196012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83938" y="2996952"/>
            <a:ext cx="5134838" cy="187220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ts val="2800"/>
              </a:lnSpc>
              <a:buFont typeface="Arial" panose="020B0604020202020204" pitchFamily="34" charset="0"/>
              <a:buChar char="•"/>
            </a:pPr>
            <a:r>
              <a:rPr lang="en-CA" sz="2000" spc="-150" dirty="0">
                <a:solidFill>
                  <a:srgbClr val="000000"/>
                </a:solidFill>
              </a:rPr>
              <a:t>“A sustainable food systems values and cares for the earth.  It produces food that is grown and processed close to those who consume it in such a way as to conserve natural resources and biodiversity.  A sustainable food system supports social inclusion, as well as economic, environmental and nutritional well-being for all citizens.”</a:t>
            </a:r>
          </a:p>
          <a:p>
            <a:pPr marL="342900" indent="-342900" algn="l">
              <a:lnSpc>
                <a:spcPts val="2800"/>
              </a:lnSpc>
              <a:buFont typeface="Arial" panose="020B0604020202020204" pitchFamily="34" charset="0"/>
              <a:buChar char="•"/>
            </a:pPr>
            <a:endParaRPr lang="en-CA" sz="2000" spc="-150" dirty="0">
              <a:solidFill>
                <a:srgbClr val="000000"/>
              </a:solidFill>
            </a:endParaRPr>
          </a:p>
        </p:txBody>
      </p:sp>
      <p:sp>
        <p:nvSpPr>
          <p:cNvPr id="4" name="Title 1"/>
          <p:cNvSpPr txBox="1">
            <a:spLocks/>
          </p:cNvSpPr>
          <p:nvPr/>
        </p:nvSpPr>
        <p:spPr>
          <a:xfrm>
            <a:off x="583938" y="1268760"/>
            <a:ext cx="7876494"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3000" spc="-150" dirty="0">
                <a:solidFill>
                  <a:srgbClr val="000000"/>
                </a:solidFill>
              </a:rPr>
              <a:t>Select one factor that affects Food Sustainability and create an awareness campaign that could include posters, billboards, newspaper articles,  Ad jingle, radio announcement etc. </a:t>
            </a:r>
          </a:p>
        </p:txBody>
      </p:sp>
      <p:grpSp>
        <p:nvGrpSpPr>
          <p:cNvPr id="2" name="Group 1"/>
          <p:cNvGrpSpPr/>
          <p:nvPr/>
        </p:nvGrpSpPr>
        <p:grpSpPr>
          <a:xfrm>
            <a:off x="5940152" y="2780928"/>
            <a:ext cx="2858506" cy="2698010"/>
            <a:chOff x="2552700" y="1523078"/>
            <a:chExt cx="4038599" cy="3811844"/>
          </a:xfrm>
        </p:grpSpPr>
        <p:grpSp>
          <p:nvGrpSpPr>
            <p:cNvPr id="5" name="Group 4"/>
            <p:cNvGrpSpPr/>
            <p:nvPr/>
          </p:nvGrpSpPr>
          <p:grpSpPr>
            <a:xfrm>
              <a:off x="3399124" y="1523078"/>
              <a:ext cx="2345750" cy="2345750"/>
              <a:chOff x="846424" y="294451"/>
              <a:chExt cx="2345750" cy="2345750"/>
            </a:xfrm>
          </p:grpSpPr>
          <p:sp>
            <p:nvSpPr>
              <p:cNvPr id="13" name="Oval 12"/>
              <p:cNvSpPr/>
              <p:nvPr/>
            </p:nvSpPr>
            <p:spPr>
              <a:xfrm>
                <a:off x="846424" y="294451"/>
                <a:ext cx="2345750" cy="2345750"/>
              </a:xfrm>
              <a:prstGeom prst="ellipse">
                <a:avLst/>
              </a:prstGeom>
            </p:spPr>
            <p:style>
              <a:lnRef idx="0">
                <a:schemeClr val="lt1">
                  <a:hueOff val="0"/>
                  <a:satOff val="0"/>
                  <a:lumOff val="0"/>
                  <a:alphaOff val="0"/>
                </a:schemeClr>
              </a:lnRef>
              <a:fillRef idx="3">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14" name="Oval 4"/>
              <p:cNvSpPr/>
              <p:nvPr/>
            </p:nvSpPr>
            <p:spPr>
              <a:xfrm>
                <a:off x="1159190" y="764895"/>
                <a:ext cx="1720216" cy="105558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866900">
                  <a:lnSpc>
                    <a:spcPct val="90000"/>
                  </a:lnSpc>
                  <a:spcBef>
                    <a:spcPct val="0"/>
                  </a:spcBef>
                  <a:spcAft>
                    <a:spcPct val="35000"/>
                  </a:spcAft>
                </a:pPr>
                <a:r>
                  <a:rPr lang="en-CA" sz="3000" b="1" kern="1200" dirty="0" smtClean="0">
                    <a:solidFill>
                      <a:schemeClr val="bg1"/>
                    </a:solidFill>
                  </a:rPr>
                  <a:t>People</a:t>
                </a:r>
                <a:endParaRPr lang="en-CA" sz="3000" b="1" kern="1200" dirty="0">
                  <a:solidFill>
                    <a:schemeClr val="bg1"/>
                  </a:solidFill>
                </a:endParaRPr>
              </a:p>
            </p:txBody>
          </p:sp>
        </p:grpSp>
        <p:grpSp>
          <p:nvGrpSpPr>
            <p:cNvPr id="7" name="Group 6"/>
            <p:cNvGrpSpPr/>
            <p:nvPr/>
          </p:nvGrpSpPr>
          <p:grpSpPr>
            <a:xfrm>
              <a:off x="4245549" y="2989172"/>
              <a:ext cx="2345750" cy="2345750"/>
              <a:chOff x="1692849" y="1760545"/>
              <a:chExt cx="2345750" cy="2345750"/>
            </a:xfrm>
          </p:grpSpPr>
          <p:sp>
            <p:nvSpPr>
              <p:cNvPr id="11" name="Oval 10"/>
              <p:cNvSpPr/>
              <p:nvPr/>
            </p:nvSpPr>
            <p:spPr>
              <a:xfrm>
                <a:off x="1692849" y="1760545"/>
                <a:ext cx="2345750" cy="2345750"/>
              </a:xfrm>
              <a:prstGeom prst="ellipse">
                <a:avLst/>
              </a:prstGeom>
            </p:spPr>
            <p:style>
              <a:lnRef idx="0">
                <a:schemeClr val="lt1">
                  <a:hueOff val="0"/>
                  <a:satOff val="0"/>
                  <a:lumOff val="0"/>
                  <a:alphaOff val="0"/>
                </a:schemeClr>
              </a:lnRef>
              <a:fillRef idx="3">
                <a:schemeClr val="accent2">
                  <a:alpha val="50000"/>
                  <a:hueOff val="2340759"/>
                  <a:satOff val="-2919"/>
                  <a:lumOff val="686"/>
                  <a:alphaOff val="0"/>
                </a:schemeClr>
              </a:fillRef>
              <a:effectRef idx="0">
                <a:schemeClr val="accent2">
                  <a:alpha val="50000"/>
                  <a:hueOff val="2340759"/>
                  <a:satOff val="-2919"/>
                  <a:lumOff val="686"/>
                  <a:alphaOff val="0"/>
                </a:schemeClr>
              </a:effectRef>
              <a:fontRef idx="minor">
                <a:schemeClr val="tx1"/>
              </a:fontRef>
            </p:style>
          </p:sp>
          <p:sp>
            <p:nvSpPr>
              <p:cNvPr id="12" name="Oval 6"/>
              <p:cNvSpPr/>
              <p:nvPr/>
            </p:nvSpPr>
            <p:spPr>
              <a:xfrm>
                <a:off x="2339916" y="2361559"/>
                <a:ext cx="1407449" cy="129016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866900">
                  <a:lnSpc>
                    <a:spcPct val="90000"/>
                  </a:lnSpc>
                  <a:spcBef>
                    <a:spcPct val="0"/>
                  </a:spcBef>
                  <a:spcAft>
                    <a:spcPct val="35000"/>
                  </a:spcAft>
                </a:pPr>
                <a:r>
                  <a:rPr lang="en-CA" sz="3000" b="1" kern="1200" dirty="0" smtClean="0">
                    <a:solidFill>
                      <a:schemeClr val="bg1"/>
                    </a:solidFill>
                  </a:rPr>
                  <a:t>Profit</a:t>
                </a:r>
                <a:endParaRPr lang="en-CA" sz="3000" b="1" kern="1200" dirty="0">
                  <a:solidFill>
                    <a:schemeClr val="bg1"/>
                  </a:solidFill>
                </a:endParaRPr>
              </a:p>
            </p:txBody>
          </p:sp>
        </p:grpSp>
        <p:grpSp>
          <p:nvGrpSpPr>
            <p:cNvPr id="8" name="Group 7"/>
            <p:cNvGrpSpPr/>
            <p:nvPr/>
          </p:nvGrpSpPr>
          <p:grpSpPr>
            <a:xfrm>
              <a:off x="2552700" y="2989172"/>
              <a:ext cx="2345750" cy="2345750"/>
              <a:chOff x="0" y="1760545"/>
              <a:chExt cx="2345750" cy="2345750"/>
            </a:xfrm>
          </p:grpSpPr>
          <p:sp>
            <p:nvSpPr>
              <p:cNvPr id="9" name="Oval 8"/>
              <p:cNvSpPr/>
              <p:nvPr/>
            </p:nvSpPr>
            <p:spPr>
              <a:xfrm>
                <a:off x="0" y="1760545"/>
                <a:ext cx="2345750" cy="2345750"/>
              </a:xfrm>
              <a:prstGeom prst="ellipse">
                <a:avLst/>
              </a:prstGeom>
            </p:spPr>
            <p:style>
              <a:lnRef idx="0">
                <a:schemeClr val="lt1">
                  <a:hueOff val="0"/>
                  <a:satOff val="0"/>
                  <a:lumOff val="0"/>
                  <a:alphaOff val="0"/>
                </a:schemeClr>
              </a:lnRef>
              <a:fillRef idx="3">
                <a:schemeClr val="accent2">
                  <a:alpha val="50000"/>
                  <a:hueOff val="4681519"/>
                  <a:satOff val="-5839"/>
                  <a:lumOff val="1373"/>
                  <a:alphaOff val="0"/>
                </a:schemeClr>
              </a:fillRef>
              <a:effectRef idx="0">
                <a:schemeClr val="accent2">
                  <a:alpha val="50000"/>
                  <a:hueOff val="4681519"/>
                  <a:satOff val="-5839"/>
                  <a:lumOff val="1373"/>
                  <a:alphaOff val="0"/>
                </a:schemeClr>
              </a:effectRef>
              <a:fontRef idx="minor">
                <a:schemeClr val="tx1"/>
              </a:fontRef>
            </p:style>
          </p:sp>
          <p:sp>
            <p:nvSpPr>
              <p:cNvPr id="10" name="Oval 8"/>
              <p:cNvSpPr/>
              <p:nvPr/>
            </p:nvSpPr>
            <p:spPr>
              <a:xfrm>
                <a:off x="101735" y="2366530"/>
                <a:ext cx="1563833" cy="129016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866900">
                  <a:lnSpc>
                    <a:spcPct val="90000"/>
                  </a:lnSpc>
                  <a:spcBef>
                    <a:spcPct val="0"/>
                  </a:spcBef>
                  <a:spcAft>
                    <a:spcPct val="35000"/>
                  </a:spcAft>
                </a:pPr>
                <a:r>
                  <a:rPr lang="en-CA" sz="3000" b="1" kern="1200" dirty="0" smtClean="0">
                    <a:solidFill>
                      <a:schemeClr val="bg1"/>
                    </a:solidFill>
                  </a:rPr>
                  <a:t>Planet</a:t>
                </a:r>
                <a:endParaRPr lang="en-CA" sz="3000" b="1" kern="1200" dirty="0">
                  <a:solidFill>
                    <a:schemeClr val="bg1"/>
                  </a:solidFill>
                </a:endParaRPr>
              </a:p>
            </p:txBody>
          </p:sp>
        </p:grpSp>
      </p:grpSp>
      <p:sp>
        <p:nvSpPr>
          <p:cNvPr id="15" name="Rectangle 14"/>
          <p:cNvSpPr/>
          <p:nvPr/>
        </p:nvSpPr>
        <p:spPr>
          <a:xfrm>
            <a:off x="583938" y="5899338"/>
            <a:ext cx="8380550" cy="553998"/>
          </a:xfrm>
          <a:prstGeom prst="rect">
            <a:avLst/>
          </a:prstGeom>
        </p:spPr>
        <p:txBody>
          <a:bodyPr wrap="square">
            <a:spAutoFit/>
          </a:bodyPr>
          <a:lstStyle/>
          <a:p>
            <a:r>
              <a:rPr lang="en-US" sz="1000" dirty="0">
                <a:solidFill>
                  <a:srgbClr val="000000"/>
                </a:solidFill>
              </a:rPr>
              <a:t>Taken from http://www.foodshedproject.ca/pdf/foods%20sustainability%20checklist.pdf</a:t>
            </a:r>
          </a:p>
          <a:p>
            <a:endParaRPr lang="en-CA" sz="1000" dirty="0">
              <a:solidFill>
                <a:srgbClr val="000000"/>
              </a:solidFill>
            </a:endParaRPr>
          </a:p>
          <a:p>
            <a:endParaRPr lang="en-CA" sz="1000" dirty="0">
              <a:solidFill>
                <a:srgbClr val="000000"/>
              </a:solidFill>
            </a:endParaRPr>
          </a:p>
        </p:txBody>
      </p:sp>
    </p:spTree>
    <p:extLst>
      <p:ext uri="{BB962C8B-B14F-4D97-AF65-F5344CB8AC3E}">
        <p14:creationId xmlns:p14="http://schemas.microsoft.com/office/powerpoint/2010/main" val="13347193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95537" y="2060848"/>
            <a:ext cx="7444446" cy="5760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800"/>
              </a:lnSpc>
            </a:pPr>
            <a:endParaRPr lang="en-CA" sz="2400" b="1" spc="-150" dirty="0">
              <a:solidFill>
                <a:srgbClr val="000000"/>
              </a:solidFill>
            </a:endParaRPr>
          </a:p>
          <a:p>
            <a:pPr algn="l">
              <a:lnSpc>
                <a:spcPts val="2400"/>
              </a:lnSpc>
            </a:pPr>
            <a:r>
              <a:rPr lang="en-CA" sz="2400" spc="-150" dirty="0">
                <a:solidFill>
                  <a:srgbClr val="000000"/>
                </a:solidFill>
              </a:rPr>
              <a:t>Write down what you think is a sustainable food system?</a:t>
            </a:r>
          </a:p>
          <a:p>
            <a:pPr algn="l">
              <a:lnSpc>
                <a:spcPts val="3200"/>
              </a:lnSpc>
            </a:pPr>
            <a:endParaRPr lang="en-CA" sz="2800" spc="-150" dirty="0">
              <a:solidFill>
                <a:srgbClr val="000000"/>
              </a:solidFill>
            </a:endParaRPr>
          </a:p>
        </p:txBody>
      </p:sp>
      <p:sp>
        <p:nvSpPr>
          <p:cNvPr id="6" name="Title 1"/>
          <p:cNvSpPr txBox="1">
            <a:spLocks/>
          </p:cNvSpPr>
          <p:nvPr/>
        </p:nvSpPr>
        <p:spPr>
          <a:xfrm>
            <a:off x="396146" y="1196752"/>
            <a:ext cx="7732478" cy="97210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2800" b="1" spc="-150" dirty="0">
                <a:solidFill>
                  <a:srgbClr val="000000"/>
                </a:solidFill>
              </a:rPr>
              <a:t>The goal is to become aware of many of the aspects of </a:t>
            </a:r>
            <a:r>
              <a:rPr lang="en-CA" sz="2800" b="1" spc="-150" dirty="0" smtClean="0">
                <a:solidFill>
                  <a:srgbClr val="000000"/>
                </a:solidFill>
              </a:rPr>
              <a:t>sustainability </a:t>
            </a:r>
            <a:r>
              <a:rPr lang="en-CA" sz="2800" b="1" spc="-150" dirty="0">
                <a:solidFill>
                  <a:srgbClr val="000000"/>
                </a:solidFill>
              </a:rPr>
              <a:t>in our </a:t>
            </a:r>
            <a:r>
              <a:rPr lang="en-CA" sz="2800" b="1" spc="-150" dirty="0" smtClean="0">
                <a:solidFill>
                  <a:srgbClr val="000000"/>
                </a:solidFill>
              </a:rPr>
              <a:t>food </a:t>
            </a:r>
            <a:r>
              <a:rPr lang="en-CA" sz="2800" b="1" spc="-150" dirty="0">
                <a:solidFill>
                  <a:srgbClr val="000000"/>
                </a:solidFill>
              </a:rPr>
              <a:t>s</a:t>
            </a:r>
            <a:r>
              <a:rPr lang="en-CA" sz="2800" b="1" spc="-150" dirty="0" smtClean="0">
                <a:solidFill>
                  <a:srgbClr val="000000"/>
                </a:solidFill>
              </a:rPr>
              <a:t>ystem</a:t>
            </a:r>
            <a:r>
              <a:rPr lang="en-CA" sz="2800" b="1" spc="-150" dirty="0">
                <a:solidFill>
                  <a:srgbClr val="000000"/>
                </a:solidFill>
              </a:rPr>
              <a:t>.</a:t>
            </a:r>
          </a:p>
        </p:txBody>
      </p:sp>
      <p:sp>
        <p:nvSpPr>
          <p:cNvPr id="7" name="Title 1"/>
          <p:cNvSpPr txBox="1">
            <a:spLocks/>
          </p:cNvSpPr>
          <p:nvPr/>
        </p:nvSpPr>
        <p:spPr>
          <a:xfrm>
            <a:off x="395536" y="2708920"/>
            <a:ext cx="5039953" cy="302433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400"/>
              </a:lnSpc>
            </a:pPr>
            <a:r>
              <a:rPr lang="en-CA" sz="2400" b="1" spc="-150" dirty="0" smtClean="0">
                <a:solidFill>
                  <a:srgbClr val="000000"/>
                </a:solidFill>
              </a:rPr>
              <a:t>One </a:t>
            </a:r>
            <a:r>
              <a:rPr lang="en-CA" sz="2400" b="1" spc="-150" dirty="0">
                <a:solidFill>
                  <a:srgbClr val="000000"/>
                </a:solidFill>
              </a:rPr>
              <a:t>d</a:t>
            </a:r>
            <a:r>
              <a:rPr lang="en-CA" sz="2400" b="1" spc="-150" dirty="0" smtClean="0">
                <a:solidFill>
                  <a:srgbClr val="000000"/>
                </a:solidFill>
              </a:rPr>
              <a:t>efinition</a:t>
            </a:r>
            <a:r>
              <a:rPr lang="en-CA" sz="2400" b="1" spc="-150" dirty="0">
                <a:solidFill>
                  <a:srgbClr val="000000"/>
                </a:solidFill>
              </a:rPr>
              <a:t>:</a:t>
            </a:r>
          </a:p>
          <a:p>
            <a:pPr marL="342900" indent="-342900" algn="l">
              <a:lnSpc>
                <a:spcPts val="2400"/>
              </a:lnSpc>
              <a:buFont typeface="Arial" panose="020B0604020202020204" pitchFamily="34" charset="0"/>
              <a:buChar char="•"/>
            </a:pPr>
            <a:r>
              <a:rPr lang="en-CA" sz="2400" spc="-150" dirty="0">
                <a:solidFill>
                  <a:srgbClr val="000000"/>
                </a:solidFill>
              </a:rPr>
              <a:t>“A sustainable food systems values and cares for the earth.  It produces food that is grown and processed close to those who consume it in such a way as to conserve natural resources and biodiversity. </a:t>
            </a:r>
            <a:r>
              <a:rPr lang="en-CA" sz="2400" spc="-150" dirty="0" smtClean="0">
                <a:solidFill>
                  <a:srgbClr val="000000"/>
                </a:solidFill>
              </a:rPr>
              <a:t>A </a:t>
            </a:r>
            <a:r>
              <a:rPr lang="en-CA" sz="2400" spc="-150" dirty="0">
                <a:solidFill>
                  <a:srgbClr val="000000"/>
                </a:solidFill>
              </a:rPr>
              <a:t>sustainable food system supports social inclusion, as well as economic, environmental and nutritional well-being for all citizens.”</a:t>
            </a:r>
          </a:p>
          <a:p>
            <a:pPr algn="l">
              <a:lnSpc>
                <a:spcPts val="3200"/>
              </a:lnSpc>
            </a:pPr>
            <a:endParaRPr lang="en-CA" sz="2800" spc="-150" dirty="0">
              <a:solidFill>
                <a:srgbClr val="000000"/>
              </a:solidFill>
            </a:endParaRPr>
          </a:p>
        </p:txBody>
      </p:sp>
      <p:pic>
        <p:nvPicPr>
          <p:cNvPr id="9" name="Picture 8" descr="IMG_099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1" y="2708920"/>
            <a:ext cx="2586956" cy="3281588"/>
          </a:xfrm>
          <a:prstGeom prst="rect">
            <a:avLst/>
          </a:prstGeom>
          <a:ln w="63500">
            <a:solidFill>
              <a:srgbClr val="009999"/>
            </a:solidFill>
          </a:ln>
        </p:spPr>
      </p:pic>
      <p:sp>
        <p:nvSpPr>
          <p:cNvPr id="5" name="Rectangle 4"/>
          <p:cNvSpPr/>
          <p:nvPr/>
        </p:nvSpPr>
        <p:spPr>
          <a:xfrm rot="5400000">
            <a:off x="6046757" y="4183677"/>
            <a:ext cx="5733256" cy="246221"/>
          </a:xfrm>
          <a:prstGeom prst="rect">
            <a:avLst/>
          </a:prstGeom>
        </p:spPr>
        <p:txBody>
          <a:bodyPr wrap="square">
            <a:spAutoFit/>
          </a:bodyPr>
          <a:lstStyle/>
          <a:p>
            <a:r>
              <a:rPr lang="en-CA" sz="1000" dirty="0">
                <a:solidFill>
                  <a:srgbClr val="000000"/>
                </a:solidFill>
              </a:rPr>
              <a:t>Taken from </a:t>
            </a:r>
            <a:r>
              <a:rPr lang="en-US" sz="1000" dirty="0">
                <a:solidFill>
                  <a:srgbClr val="000000"/>
                </a:solidFill>
              </a:rPr>
              <a:t>http://www.foodshedproject.ca/pdf/foods%20sustainability%20checklist.pdf</a:t>
            </a:r>
            <a:endParaRPr lang="en-CA" sz="1000" dirty="0">
              <a:solidFill>
                <a:srgbClr val="000000"/>
              </a:solidFill>
            </a:endParaRPr>
          </a:p>
        </p:txBody>
      </p:sp>
    </p:spTree>
    <p:extLst>
      <p:ext uri="{BB962C8B-B14F-4D97-AF65-F5344CB8AC3E}">
        <p14:creationId xmlns:p14="http://schemas.microsoft.com/office/powerpoint/2010/main" val="20031283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83938" y="5899338"/>
            <a:ext cx="8380550" cy="553998"/>
          </a:xfrm>
          <a:prstGeom prst="rect">
            <a:avLst/>
          </a:prstGeom>
        </p:spPr>
        <p:txBody>
          <a:bodyPr wrap="square">
            <a:spAutoFit/>
          </a:bodyPr>
          <a:lstStyle/>
          <a:p>
            <a:r>
              <a:rPr lang="en-US" sz="1000" dirty="0">
                <a:solidFill>
                  <a:srgbClr val="000000"/>
                </a:solidFill>
              </a:rPr>
              <a:t>Taken from http://www.foodshedproject.ca/pdf/foods%20sustainability%20checklist.pdf</a:t>
            </a:r>
          </a:p>
          <a:p>
            <a:endParaRPr lang="en-CA" sz="1000" dirty="0">
              <a:solidFill>
                <a:srgbClr val="000000"/>
              </a:solidFill>
            </a:endParaRPr>
          </a:p>
          <a:p>
            <a:endParaRPr lang="en-CA" sz="1000" dirty="0">
              <a:solidFill>
                <a:srgbClr val="000000"/>
              </a:solidFill>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1277038386"/>
              </p:ext>
            </p:extLst>
          </p:nvPr>
        </p:nvGraphicFramePr>
        <p:xfrm>
          <a:off x="467544" y="1268760"/>
          <a:ext cx="7776864" cy="4979231"/>
        </p:xfrm>
        <a:graphic>
          <a:graphicData uri="http://schemas.openxmlformats.org/presentationml/2006/ole">
            <mc:AlternateContent xmlns:mc="http://schemas.openxmlformats.org/markup-compatibility/2006">
              <mc:Choice xmlns:v="urn:schemas-microsoft-com:vml" Requires="v">
                <p:oleObj spid="_x0000_s1028" name="Document" r:id="rId5" imgW="8369300" imgH="4889500" progId="Word.Document.12">
                  <p:embed/>
                </p:oleObj>
              </mc:Choice>
              <mc:Fallback>
                <p:oleObj name="Document" r:id="rId5" imgW="8369300" imgH="4889500" progId="Word.Document.12">
                  <p:embed/>
                  <p:pic>
                    <p:nvPicPr>
                      <p:cNvPr id="0" name=""/>
                      <p:cNvPicPr/>
                      <p:nvPr/>
                    </p:nvPicPr>
                    <p:blipFill>
                      <a:blip r:embed="rId6"/>
                      <a:stretch>
                        <a:fillRect/>
                      </a:stretch>
                    </p:blipFill>
                    <p:spPr>
                      <a:xfrm>
                        <a:off x="467544" y="1268760"/>
                        <a:ext cx="7776864" cy="4979231"/>
                      </a:xfrm>
                      <a:prstGeom prst="rect">
                        <a:avLst/>
                      </a:prstGeom>
                    </p:spPr>
                  </p:pic>
                </p:oleObj>
              </mc:Fallback>
            </mc:AlternateContent>
          </a:graphicData>
        </a:graphic>
      </p:graphicFrame>
    </p:spTree>
    <p:extLst>
      <p:ext uri="{BB962C8B-B14F-4D97-AF65-F5344CB8AC3E}">
        <p14:creationId xmlns:p14="http://schemas.microsoft.com/office/powerpoint/2010/main" val="17849984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728133" y="452967"/>
          <a:ext cx="7687733" cy="5952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4940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1560" y="1988840"/>
            <a:ext cx="7272808" cy="59766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34963" indent="-334963" algn="l">
              <a:lnSpc>
                <a:spcPts val="3200"/>
              </a:lnSpc>
              <a:buFont typeface="Arial" panose="020B0604020202020204" pitchFamily="34" charset="0"/>
              <a:buChar char="•"/>
            </a:pPr>
            <a:r>
              <a:rPr lang="en-CA" sz="2600" spc="-150" dirty="0">
                <a:solidFill>
                  <a:srgbClr val="000000"/>
                </a:solidFill>
              </a:rPr>
              <a:t>Carbon footprint relates to “the emission of greenhouse gases such as Carbon Dioxide (CO2), Nitrous Oxide (N2O) and Methane (CH4) that are released to the atmosphere during the growing, rearing, farming, processing, transporting, storing, cooking and serving the food on your plate. ……. By buying and using locally grown or produced food we reduce our carbon footprint, helping the environment.” </a:t>
            </a:r>
            <a:r>
              <a:rPr lang="en-CA" sz="2600" spc="-150" dirty="0" err="1">
                <a:solidFill>
                  <a:srgbClr val="000000"/>
                </a:solidFill>
              </a:rPr>
              <a:t>Amcglasson</a:t>
            </a:r>
            <a:r>
              <a:rPr lang="en-CA" sz="2600" spc="-150" dirty="0">
                <a:solidFill>
                  <a:srgbClr val="000000"/>
                </a:solidFill>
              </a:rPr>
              <a:t> 2015.</a:t>
            </a:r>
          </a:p>
        </p:txBody>
      </p:sp>
      <p:sp>
        <p:nvSpPr>
          <p:cNvPr id="4" name="Title 1"/>
          <p:cNvSpPr txBox="1">
            <a:spLocks/>
          </p:cNvSpPr>
          <p:nvPr/>
        </p:nvSpPr>
        <p:spPr>
          <a:xfrm>
            <a:off x="583938" y="1412776"/>
            <a:ext cx="7300430"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3500" b="1" spc="-150" dirty="0"/>
              <a:t>Carbon </a:t>
            </a:r>
            <a:r>
              <a:rPr lang="en-CA" sz="3500" b="1" spc="-150" dirty="0" smtClean="0"/>
              <a:t>footprint </a:t>
            </a:r>
            <a:r>
              <a:rPr lang="en-CA" sz="3500" b="1" spc="-150" dirty="0"/>
              <a:t>of </a:t>
            </a:r>
            <a:r>
              <a:rPr lang="en-CA" sz="3500" b="1" spc="-150" dirty="0" smtClean="0"/>
              <a:t>food</a:t>
            </a:r>
            <a:endParaRPr lang="en-CA" sz="3500" b="1" spc="-150" dirty="0"/>
          </a:p>
        </p:txBody>
      </p:sp>
    </p:spTree>
    <p:extLst>
      <p:ext uri="{BB962C8B-B14F-4D97-AF65-F5344CB8AC3E}">
        <p14:creationId xmlns:p14="http://schemas.microsoft.com/office/powerpoint/2010/main" val="28014571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1560" y="1988840"/>
            <a:ext cx="7992888" cy="10081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34963" indent="-334963" algn="l">
              <a:lnSpc>
                <a:spcPts val="3200"/>
              </a:lnSpc>
              <a:buFont typeface="Arial" panose="020B0604020202020204" pitchFamily="34" charset="0"/>
              <a:buChar char="•"/>
            </a:pPr>
            <a:r>
              <a:rPr lang="en-CA" sz="2600" spc="-150" dirty="0">
                <a:solidFill>
                  <a:srgbClr val="000000"/>
                </a:solidFill>
              </a:rPr>
              <a:t>How does your diet affect the carbon footprint?</a:t>
            </a:r>
          </a:p>
        </p:txBody>
      </p:sp>
      <p:sp>
        <p:nvSpPr>
          <p:cNvPr id="4" name="Title 1"/>
          <p:cNvSpPr txBox="1">
            <a:spLocks/>
          </p:cNvSpPr>
          <p:nvPr/>
        </p:nvSpPr>
        <p:spPr>
          <a:xfrm>
            <a:off x="583938" y="1412776"/>
            <a:ext cx="7300430"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3500" b="1" spc="-150" dirty="0"/>
              <a:t>Carbon </a:t>
            </a:r>
            <a:r>
              <a:rPr lang="en-CA" sz="3500" b="1" spc="-150" dirty="0" smtClean="0"/>
              <a:t>footprint </a:t>
            </a:r>
            <a:r>
              <a:rPr lang="en-CA" sz="3500" b="1" spc="-150" dirty="0"/>
              <a:t>of </a:t>
            </a:r>
            <a:r>
              <a:rPr lang="en-CA" sz="3500" b="1" spc="-150" dirty="0" smtClean="0"/>
              <a:t>food</a:t>
            </a:r>
            <a:endParaRPr lang="en-CA" sz="3500" b="1" spc="-150" dirty="0"/>
          </a:p>
        </p:txBody>
      </p:sp>
      <p:pic>
        <p:nvPicPr>
          <p:cNvPr id="5" name="Content Placeholder 4" descr="foodprint5.gif"/>
          <p:cNvPicPr>
            <a:picLocks noGrp="1" noChangeAspect="1"/>
          </p:cNvPicPr>
          <p:nvPr/>
        </p:nvPicPr>
        <p:blipFill>
          <a:blip r:embed="rId3">
            <a:extLst>
              <a:ext uri="{28A0092B-C50C-407E-A947-70E740481C1C}">
                <a14:useLocalDpi xmlns:a14="http://schemas.microsoft.com/office/drawing/2010/main" val="0"/>
              </a:ext>
            </a:extLst>
          </a:blip>
          <a:srcRect t="-23801" b="-23801"/>
          <a:stretch>
            <a:fillRect/>
          </a:stretch>
        </p:blipFill>
        <p:spPr>
          <a:xfrm>
            <a:off x="683568" y="1802717"/>
            <a:ext cx="4342595" cy="4866643"/>
          </a:xfrm>
          <a:prstGeom prst="rect">
            <a:avLst/>
          </a:prstGeom>
        </p:spPr>
      </p:pic>
      <p:sp>
        <p:nvSpPr>
          <p:cNvPr id="2" name="Rectangle 1"/>
          <p:cNvSpPr/>
          <p:nvPr/>
        </p:nvSpPr>
        <p:spPr>
          <a:xfrm>
            <a:off x="627102" y="5949280"/>
            <a:ext cx="4572000" cy="246221"/>
          </a:xfrm>
          <a:prstGeom prst="rect">
            <a:avLst/>
          </a:prstGeom>
        </p:spPr>
        <p:txBody>
          <a:bodyPr>
            <a:spAutoFit/>
          </a:bodyPr>
          <a:lstStyle/>
          <a:p>
            <a:r>
              <a:rPr lang="en-US" sz="1000" dirty="0">
                <a:solidFill>
                  <a:srgbClr val="000000"/>
                </a:solidFill>
              </a:rPr>
              <a:t>http://</a:t>
            </a:r>
            <a:r>
              <a:rPr lang="en-US" sz="1000" dirty="0" smtClean="0">
                <a:solidFill>
                  <a:srgbClr val="000000"/>
                </a:solidFill>
              </a:rPr>
              <a:t>shrinkthatfootprint.com/wp-content/uploads/2013/01/foodprint5.gif11</a:t>
            </a:r>
            <a:endParaRPr lang="en-CA" sz="1000" dirty="0">
              <a:solidFill>
                <a:srgbClr val="000000"/>
              </a:solidFill>
            </a:endParaRPr>
          </a:p>
        </p:txBody>
      </p:sp>
    </p:spTree>
    <p:extLst>
      <p:ext uri="{BB962C8B-B14F-4D97-AF65-F5344CB8AC3E}">
        <p14:creationId xmlns:p14="http://schemas.microsoft.com/office/powerpoint/2010/main" val="13902444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descr="GreenhouseGasEmissions_Sector_EN.gif"/>
          <p:cNvPicPr>
            <a:picLocks noGrp="1" noChangeAspect="1"/>
          </p:cNvPicPr>
          <p:nvPr/>
        </p:nvPicPr>
        <p:blipFill>
          <a:blip r:embed="rId3">
            <a:extLst>
              <a:ext uri="{28A0092B-C50C-407E-A947-70E740481C1C}">
                <a14:useLocalDpi xmlns:a14="http://schemas.microsoft.com/office/drawing/2010/main" val="0"/>
              </a:ext>
            </a:extLst>
          </a:blip>
          <a:srcRect t="2860" b="2860"/>
          <a:stretch>
            <a:fillRect/>
          </a:stretch>
        </p:blipFill>
        <p:spPr>
          <a:xfrm>
            <a:off x="86816" y="1135285"/>
            <a:ext cx="8229600" cy="4525963"/>
          </a:xfrm>
          <a:prstGeom prst="rect">
            <a:avLst/>
          </a:prstGeom>
        </p:spPr>
      </p:pic>
      <p:sp>
        <p:nvSpPr>
          <p:cNvPr id="3" name="Title 1"/>
          <p:cNvSpPr txBox="1">
            <a:spLocks/>
          </p:cNvSpPr>
          <p:nvPr/>
        </p:nvSpPr>
        <p:spPr>
          <a:xfrm>
            <a:off x="3815408" y="5157192"/>
            <a:ext cx="5328592" cy="59766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2400" spc="-150" dirty="0">
                <a:solidFill>
                  <a:srgbClr val="000000"/>
                </a:solidFill>
              </a:rPr>
              <a:t>Notice the percentage of greenhouse gas emission from Agriculture in Canada!</a:t>
            </a:r>
          </a:p>
        </p:txBody>
      </p:sp>
      <p:sp>
        <p:nvSpPr>
          <p:cNvPr id="4" name="Title 1"/>
          <p:cNvSpPr txBox="1">
            <a:spLocks/>
          </p:cNvSpPr>
          <p:nvPr/>
        </p:nvSpPr>
        <p:spPr>
          <a:xfrm>
            <a:off x="3203848" y="476672"/>
            <a:ext cx="7300430"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3500" b="1" spc="-150" dirty="0"/>
              <a:t>Greenhouse </a:t>
            </a:r>
            <a:r>
              <a:rPr lang="en-CA" sz="3500" b="1" spc="-150" dirty="0" smtClean="0"/>
              <a:t>gas </a:t>
            </a:r>
            <a:r>
              <a:rPr lang="en-CA" sz="3500" b="1" spc="-150" dirty="0"/>
              <a:t>e</a:t>
            </a:r>
            <a:r>
              <a:rPr lang="en-CA" sz="3500" b="1" spc="-150" dirty="0" smtClean="0"/>
              <a:t>missions</a:t>
            </a:r>
            <a:endParaRPr lang="en-CA" sz="3500" b="1" spc="-150" dirty="0"/>
          </a:p>
        </p:txBody>
      </p:sp>
      <p:sp>
        <p:nvSpPr>
          <p:cNvPr id="2" name="Rectangle 1"/>
          <p:cNvSpPr/>
          <p:nvPr/>
        </p:nvSpPr>
        <p:spPr>
          <a:xfrm rot="5400000">
            <a:off x="4445732" y="4561093"/>
            <a:ext cx="8568952" cy="400110"/>
          </a:xfrm>
          <a:prstGeom prst="rect">
            <a:avLst/>
          </a:prstGeom>
        </p:spPr>
        <p:txBody>
          <a:bodyPr wrap="square">
            <a:spAutoFit/>
          </a:bodyPr>
          <a:lstStyle/>
          <a:p>
            <a:r>
              <a:rPr lang="fr-FR" sz="1000" dirty="0" err="1">
                <a:solidFill>
                  <a:srgbClr val="000000"/>
                </a:solidFill>
              </a:rPr>
              <a:t>Taken</a:t>
            </a:r>
            <a:r>
              <a:rPr lang="fr-FR" sz="1000" dirty="0">
                <a:solidFill>
                  <a:srgbClr val="000000"/>
                </a:solidFill>
              </a:rPr>
              <a:t> </a:t>
            </a:r>
            <a:r>
              <a:rPr lang="fr-FR" sz="1000" dirty="0" err="1">
                <a:solidFill>
                  <a:srgbClr val="000000"/>
                </a:solidFill>
              </a:rPr>
              <a:t>from</a:t>
            </a:r>
            <a:r>
              <a:rPr lang="fr-FR" sz="1000" dirty="0">
                <a:solidFill>
                  <a:srgbClr val="000000"/>
                </a:solidFill>
              </a:rPr>
              <a:t> </a:t>
            </a:r>
            <a:r>
              <a:rPr lang="fr-FR" sz="1000" dirty="0" err="1">
                <a:solidFill>
                  <a:srgbClr val="000000"/>
                </a:solidFill>
              </a:rPr>
              <a:t>Environment</a:t>
            </a:r>
            <a:r>
              <a:rPr lang="fr-FR" sz="1000" dirty="0">
                <a:solidFill>
                  <a:srgbClr val="000000"/>
                </a:solidFill>
              </a:rPr>
              <a:t> Canada 2013.</a:t>
            </a:r>
            <a:br>
              <a:rPr lang="fr-FR" sz="1000" dirty="0">
                <a:solidFill>
                  <a:srgbClr val="000000"/>
                </a:solidFill>
              </a:rPr>
            </a:br>
            <a:r>
              <a:rPr lang="fr-FR" sz="1000" dirty="0">
                <a:solidFill>
                  <a:srgbClr val="000000"/>
                </a:solidFill>
              </a:rPr>
              <a:t>https://www.ec.gc.ca/indicateurs-indicators/default.asp?lang=en&amp;n=F60DB708-1</a:t>
            </a:r>
            <a:endParaRPr lang="en-CA" sz="1000" dirty="0">
              <a:solidFill>
                <a:srgbClr val="000000"/>
              </a:solidFill>
            </a:endParaRPr>
          </a:p>
        </p:txBody>
      </p:sp>
    </p:spTree>
    <p:extLst>
      <p:ext uri="{BB962C8B-B14F-4D97-AF65-F5344CB8AC3E}">
        <p14:creationId xmlns:p14="http://schemas.microsoft.com/office/powerpoint/2010/main" val="29626049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1560" y="1988840"/>
            <a:ext cx="4176464" cy="59766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34963" indent="-334963" algn="l">
              <a:lnSpc>
                <a:spcPts val="3200"/>
              </a:lnSpc>
              <a:buFont typeface="Arial" panose="020B0604020202020204" pitchFamily="34" charset="0"/>
              <a:buChar char="•"/>
            </a:pPr>
            <a:r>
              <a:rPr lang="en-CA" sz="2600" spc="-150" dirty="0">
                <a:solidFill>
                  <a:srgbClr val="000000"/>
                </a:solidFill>
              </a:rPr>
              <a:t>Meat production represent 18 % of global climate gas emissions.</a:t>
            </a:r>
          </a:p>
          <a:p>
            <a:pPr marL="334963" indent="-334963" algn="l">
              <a:lnSpc>
                <a:spcPts val="3200"/>
              </a:lnSpc>
              <a:buFont typeface="Arial" panose="020B0604020202020204" pitchFamily="34" charset="0"/>
              <a:buChar char="•"/>
            </a:pPr>
            <a:r>
              <a:rPr lang="en-CA" sz="2600" spc="-150" dirty="0">
                <a:solidFill>
                  <a:srgbClr val="000000"/>
                </a:solidFill>
              </a:rPr>
              <a:t>The environmentally friendly approach to meat consumption is pretty straight </a:t>
            </a:r>
            <a:r>
              <a:rPr lang="en-CA" sz="2600" spc="-150" dirty="0" smtClean="0">
                <a:solidFill>
                  <a:srgbClr val="000000"/>
                </a:solidFill>
              </a:rPr>
              <a:t>forward–just </a:t>
            </a:r>
            <a:r>
              <a:rPr lang="en-CA" sz="2600" spc="-150" dirty="0">
                <a:solidFill>
                  <a:srgbClr val="000000"/>
                </a:solidFill>
              </a:rPr>
              <a:t>eat less meat</a:t>
            </a:r>
          </a:p>
        </p:txBody>
      </p:sp>
      <p:sp>
        <p:nvSpPr>
          <p:cNvPr id="4" name="Title 1"/>
          <p:cNvSpPr txBox="1">
            <a:spLocks/>
          </p:cNvSpPr>
          <p:nvPr/>
        </p:nvSpPr>
        <p:spPr>
          <a:xfrm>
            <a:off x="583938" y="1412776"/>
            <a:ext cx="7300430"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3500" b="1" spc="-150" dirty="0"/>
              <a:t>Carbon </a:t>
            </a:r>
            <a:r>
              <a:rPr lang="en-CA" sz="3500" b="1" spc="-150" dirty="0" smtClean="0"/>
              <a:t>footprint</a:t>
            </a:r>
            <a:endParaRPr lang="en-CA" sz="3500" b="1" spc="-150" dirty="0"/>
          </a:p>
        </p:txBody>
      </p:sp>
      <p:sp>
        <p:nvSpPr>
          <p:cNvPr id="6" name="Title 1"/>
          <p:cNvSpPr txBox="1">
            <a:spLocks/>
          </p:cNvSpPr>
          <p:nvPr/>
        </p:nvSpPr>
        <p:spPr>
          <a:xfrm>
            <a:off x="5292080" y="1916832"/>
            <a:ext cx="3528392" cy="26642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400"/>
              </a:lnSpc>
            </a:pPr>
            <a:r>
              <a:rPr lang="en-CA" sz="1800" spc="-150" dirty="0">
                <a:solidFill>
                  <a:srgbClr val="000000"/>
                </a:solidFill>
              </a:rPr>
              <a:t>Check out the meat consumption for Norway, Canada and Venezuela at</a:t>
            </a:r>
          </a:p>
          <a:p>
            <a:pPr algn="l">
              <a:lnSpc>
                <a:spcPts val="2400"/>
              </a:lnSpc>
            </a:pPr>
            <a:r>
              <a:rPr lang="en-CA" sz="1800" spc="-150" dirty="0" err="1" smtClean="0">
                <a:solidFill>
                  <a:srgbClr val="000000"/>
                </a:solidFill>
              </a:rPr>
              <a:t>ChartsBin</a:t>
            </a:r>
            <a:r>
              <a:rPr lang="en-CA" sz="1800" spc="-150" dirty="0" smtClean="0">
                <a:solidFill>
                  <a:srgbClr val="000000"/>
                </a:solidFill>
              </a:rPr>
              <a:t> :</a:t>
            </a:r>
          </a:p>
          <a:p>
            <a:pPr algn="l">
              <a:lnSpc>
                <a:spcPts val="2400"/>
              </a:lnSpc>
            </a:pPr>
            <a:r>
              <a:rPr lang="en-CA" sz="1800" spc="-150" dirty="0" smtClean="0">
                <a:solidFill>
                  <a:srgbClr val="000000"/>
                </a:solidFill>
              </a:rPr>
              <a:t>http://chartsbin.com/view/12730</a:t>
            </a:r>
          </a:p>
          <a:p>
            <a:pPr algn="l">
              <a:lnSpc>
                <a:spcPts val="2400"/>
              </a:lnSpc>
            </a:pPr>
            <a:r>
              <a:rPr lang="en-CA" sz="1800" spc="-150" dirty="0" smtClean="0">
                <a:solidFill>
                  <a:srgbClr val="000000"/>
                </a:solidFill>
              </a:rPr>
              <a:t>Norway </a:t>
            </a:r>
            <a:r>
              <a:rPr lang="en-CA" sz="1800" spc="-150" dirty="0">
                <a:solidFill>
                  <a:srgbClr val="000000"/>
                </a:solidFill>
              </a:rPr>
              <a:t>meat consumption in 2009 was 66kg per person</a:t>
            </a:r>
          </a:p>
          <a:p>
            <a:pPr algn="l">
              <a:lnSpc>
                <a:spcPts val="2400"/>
              </a:lnSpc>
            </a:pPr>
            <a:r>
              <a:rPr lang="en-CA" sz="1800" spc="-150" dirty="0">
                <a:solidFill>
                  <a:srgbClr val="000000"/>
                </a:solidFill>
              </a:rPr>
              <a:t>Canada meat consumption in 2009 was 94.3kg per person</a:t>
            </a:r>
          </a:p>
          <a:p>
            <a:pPr algn="l">
              <a:lnSpc>
                <a:spcPts val="2400"/>
              </a:lnSpc>
            </a:pPr>
            <a:r>
              <a:rPr lang="en-CA" sz="1800" spc="-150" dirty="0">
                <a:solidFill>
                  <a:srgbClr val="000000"/>
                </a:solidFill>
              </a:rPr>
              <a:t>Venezuela in 2009 was 76.8 kg per person </a:t>
            </a:r>
          </a:p>
          <a:p>
            <a:pPr algn="l">
              <a:lnSpc>
                <a:spcPts val="3200"/>
              </a:lnSpc>
            </a:pPr>
            <a:endParaRPr lang="en-CA" sz="2800" spc="-150" dirty="0">
              <a:solidFill>
                <a:srgbClr val="000000"/>
              </a:solidFill>
            </a:endParaRPr>
          </a:p>
        </p:txBody>
      </p:sp>
      <p:sp>
        <p:nvSpPr>
          <p:cNvPr id="7" name="Rectangle 6"/>
          <p:cNvSpPr/>
          <p:nvPr/>
        </p:nvSpPr>
        <p:spPr>
          <a:xfrm>
            <a:off x="5112060" y="1772816"/>
            <a:ext cx="3888432" cy="3429001"/>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p:cNvSpPr/>
          <p:nvPr/>
        </p:nvSpPr>
        <p:spPr>
          <a:xfrm>
            <a:off x="251520" y="5673442"/>
            <a:ext cx="4572000" cy="707886"/>
          </a:xfrm>
          <a:prstGeom prst="rect">
            <a:avLst/>
          </a:prstGeom>
        </p:spPr>
        <p:txBody>
          <a:bodyPr>
            <a:spAutoFit/>
          </a:bodyPr>
          <a:lstStyle/>
          <a:p>
            <a:r>
              <a:rPr lang="hr-HR" sz="1000" dirty="0">
                <a:solidFill>
                  <a:srgbClr val="000000"/>
                </a:solidFill>
              </a:rPr>
              <a:t>http://</a:t>
            </a:r>
            <a:r>
              <a:rPr lang="hr-HR" sz="1000" dirty="0" smtClean="0">
                <a:solidFill>
                  <a:srgbClr val="000000"/>
                </a:solidFill>
              </a:rPr>
              <a:t>sciencenordic.com/norwegians-dark-red-meats-carbon-footprint</a:t>
            </a:r>
            <a:endParaRPr lang="en-CA" sz="1000" dirty="0" smtClean="0">
              <a:solidFill>
                <a:srgbClr val="000000"/>
              </a:solidFill>
            </a:endParaRPr>
          </a:p>
          <a:p>
            <a:r>
              <a:rPr lang="hr-HR" sz="1000" dirty="0">
                <a:solidFill>
                  <a:srgbClr val="000000"/>
                </a:solidFill>
              </a:rPr>
              <a:t>http://</a:t>
            </a:r>
            <a:r>
              <a:rPr lang="hr-HR" sz="1000" dirty="0" smtClean="0">
                <a:solidFill>
                  <a:srgbClr val="000000"/>
                </a:solidFill>
              </a:rPr>
              <a:t>www.carbonjar.com/carbonfootprints</a:t>
            </a:r>
            <a:endParaRPr lang="en-CA" sz="1000" dirty="0">
              <a:solidFill>
                <a:srgbClr val="000000"/>
              </a:solidFill>
            </a:endParaRPr>
          </a:p>
          <a:p>
            <a:endParaRPr lang="en-CA" sz="1000" dirty="0">
              <a:solidFill>
                <a:srgbClr val="000000"/>
              </a:solidFill>
            </a:endParaRPr>
          </a:p>
          <a:p>
            <a:endParaRPr lang="en-CA" sz="1000" dirty="0">
              <a:solidFill>
                <a:srgbClr val="000000"/>
              </a:solidFill>
            </a:endParaRPr>
          </a:p>
        </p:txBody>
      </p:sp>
    </p:spTree>
    <p:extLst>
      <p:ext uri="{BB962C8B-B14F-4D97-AF65-F5344CB8AC3E}">
        <p14:creationId xmlns:p14="http://schemas.microsoft.com/office/powerpoint/2010/main" val="11422085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1560" y="1988840"/>
            <a:ext cx="4680520" cy="59766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2600" spc="-150" dirty="0">
                <a:solidFill>
                  <a:srgbClr val="000000"/>
                </a:solidFill>
              </a:rPr>
              <a:t>How is the quantity of meat that a person consumes connected to carbon footprint</a:t>
            </a:r>
            <a:r>
              <a:rPr lang="en-CA" sz="2600" spc="-150" dirty="0" smtClean="0">
                <a:solidFill>
                  <a:srgbClr val="000000"/>
                </a:solidFill>
              </a:rPr>
              <a:t>?</a:t>
            </a:r>
          </a:p>
          <a:p>
            <a:pPr algn="l">
              <a:lnSpc>
                <a:spcPts val="1600"/>
              </a:lnSpc>
            </a:pPr>
            <a:endParaRPr lang="en-CA" sz="2600" spc="-150" dirty="0">
              <a:solidFill>
                <a:srgbClr val="000000"/>
              </a:solidFill>
            </a:endParaRPr>
          </a:p>
          <a:p>
            <a:pPr algn="l">
              <a:lnSpc>
                <a:spcPts val="3200"/>
              </a:lnSpc>
            </a:pPr>
            <a:r>
              <a:rPr lang="en-CA" sz="2600" spc="-150" dirty="0" smtClean="0">
                <a:solidFill>
                  <a:srgbClr val="000000"/>
                </a:solidFill>
              </a:rPr>
              <a:t>How </a:t>
            </a:r>
            <a:r>
              <a:rPr lang="en-CA" sz="2600" spc="-150" dirty="0">
                <a:solidFill>
                  <a:srgbClr val="000000"/>
                </a:solidFill>
              </a:rPr>
              <a:t>is the quantity of meat that a person consumes connected to food sustainability?</a:t>
            </a:r>
          </a:p>
        </p:txBody>
      </p:sp>
      <p:sp>
        <p:nvSpPr>
          <p:cNvPr id="4" name="Title 1"/>
          <p:cNvSpPr txBox="1">
            <a:spLocks/>
          </p:cNvSpPr>
          <p:nvPr/>
        </p:nvSpPr>
        <p:spPr>
          <a:xfrm>
            <a:off x="583938" y="1412776"/>
            <a:ext cx="7300430"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CA" sz="3500" b="1" spc="-150" dirty="0"/>
              <a:t>Carbon </a:t>
            </a:r>
            <a:r>
              <a:rPr lang="en-CA" sz="3500" b="1" spc="-150" dirty="0" smtClean="0"/>
              <a:t>footprint</a:t>
            </a:r>
            <a:endParaRPr lang="en-CA" sz="3500" b="1" spc="-150" dirty="0"/>
          </a:p>
        </p:txBody>
      </p:sp>
      <p:sp>
        <p:nvSpPr>
          <p:cNvPr id="2" name="Rectangle 1"/>
          <p:cNvSpPr/>
          <p:nvPr/>
        </p:nvSpPr>
        <p:spPr>
          <a:xfrm>
            <a:off x="251520" y="5673442"/>
            <a:ext cx="4572000" cy="707886"/>
          </a:xfrm>
          <a:prstGeom prst="rect">
            <a:avLst/>
          </a:prstGeom>
        </p:spPr>
        <p:txBody>
          <a:bodyPr>
            <a:spAutoFit/>
          </a:bodyPr>
          <a:lstStyle/>
          <a:p>
            <a:r>
              <a:rPr lang="hr-HR" sz="1000" dirty="0">
                <a:solidFill>
                  <a:srgbClr val="000000"/>
                </a:solidFill>
              </a:rPr>
              <a:t>http://</a:t>
            </a:r>
            <a:r>
              <a:rPr lang="hr-HR" sz="1000" dirty="0" smtClean="0">
                <a:solidFill>
                  <a:srgbClr val="000000"/>
                </a:solidFill>
              </a:rPr>
              <a:t>sciencenordic.com/norwegians-dark-red-meats-carbon-footprint</a:t>
            </a:r>
            <a:endParaRPr lang="en-CA" sz="1000" dirty="0" smtClean="0">
              <a:solidFill>
                <a:srgbClr val="000000"/>
              </a:solidFill>
            </a:endParaRPr>
          </a:p>
          <a:p>
            <a:r>
              <a:rPr lang="hr-HR" sz="1000" dirty="0">
                <a:solidFill>
                  <a:srgbClr val="000000"/>
                </a:solidFill>
              </a:rPr>
              <a:t>http://</a:t>
            </a:r>
            <a:r>
              <a:rPr lang="hr-HR" sz="1000" dirty="0" smtClean="0">
                <a:solidFill>
                  <a:srgbClr val="000000"/>
                </a:solidFill>
              </a:rPr>
              <a:t>www.carbonjar.com/carbonfootprints</a:t>
            </a:r>
            <a:endParaRPr lang="en-CA" sz="1000" dirty="0">
              <a:solidFill>
                <a:srgbClr val="000000"/>
              </a:solidFill>
            </a:endParaRPr>
          </a:p>
          <a:p>
            <a:endParaRPr lang="en-CA" sz="1000" dirty="0">
              <a:solidFill>
                <a:srgbClr val="000000"/>
              </a:solidFill>
            </a:endParaRPr>
          </a:p>
          <a:p>
            <a:endParaRPr lang="en-CA" sz="1000" dirty="0">
              <a:solidFill>
                <a:srgbClr val="000000"/>
              </a:solidFill>
            </a:endParaRPr>
          </a:p>
        </p:txBody>
      </p:sp>
      <p:pic>
        <p:nvPicPr>
          <p:cNvPr id="8" name="Picture 7" descr="cheeseburgeremissionsinfo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1624826"/>
            <a:ext cx="2684771" cy="3244334"/>
          </a:xfrm>
          <a:prstGeom prst="rect">
            <a:avLst/>
          </a:prstGeom>
        </p:spPr>
      </p:pic>
    </p:spTree>
    <p:extLst>
      <p:ext uri="{BB962C8B-B14F-4D97-AF65-F5344CB8AC3E}">
        <p14:creationId xmlns:p14="http://schemas.microsoft.com/office/powerpoint/2010/main" val="1985821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ommon Threads">
      <a:dk1>
        <a:srgbClr val="00A6A2"/>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mmon Threads">
      <a:majorFont>
        <a:latin typeface="Incised901 Lt B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btitle/title slide">
  <a:themeElements>
    <a:clrScheme name="Custom 6">
      <a:dk1>
        <a:srgbClr val="00A6A2"/>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7F7F7F"/>
      </a:folHlink>
    </a:clrScheme>
    <a:fontScheme name="Common Threads">
      <a:majorFont>
        <a:latin typeface="Incised901 Lt B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nfo slide">
  <a:themeElements>
    <a:clrScheme name="Custom 5">
      <a:dk1>
        <a:srgbClr val="00A6A2"/>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A6A2"/>
      </a:folHlink>
    </a:clrScheme>
    <a:fontScheme name="Common Threads">
      <a:majorFont>
        <a:latin typeface="Incised901 Lt B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Common Threads">
      <a:dk1>
        <a:srgbClr val="00A6A2"/>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mmon Threads">
      <a:majorFont>
        <a:latin typeface="Incised901 Lt BT"/>
        <a:ea typeface=""/>
        <a:cs typeface=""/>
      </a:majorFont>
      <a:minorFont>
        <a:latin typeface="Incised901 Lt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862</TotalTime>
  <Words>2087</Words>
  <Application>Microsoft Office PowerPoint</Application>
  <PresentationFormat>On-screen Show (4:3)</PresentationFormat>
  <Paragraphs>263</Paragraphs>
  <Slides>30</Slides>
  <Notes>30</Notes>
  <HiddenSlides>0</HiddenSlides>
  <MMClips>0</MMClips>
  <ScaleCrop>false</ScaleCrop>
  <HeadingPairs>
    <vt:vector size="8" baseType="variant">
      <vt:variant>
        <vt:lpstr>Fonts Used</vt:lpstr>
      </vt:variant>
      <vt:variant>
        <vt:i4>4</vt:i4>
      </vt:variant>
      <vt:variant>
        <vt:lpstr>Theme</vt:lpstr>
      </vt:variant>
      <vt:variant>
        <vt:i4>4</vt:i4>
      </vt:variant>
      <vt:variant>
        <vt:lpstr>Embedded OLE Servers</vt:lpstr>
      </vt:variant>
      <vt:variant>
        <vt:i4>1</vt:i4>
      </vt:variant>
      <vt:variant>
        <vt:lpstr>Slide Titles</vt:lpstr>
      </vt:variant>
      <vt:variant>
        <vt:i4>30</vt:i4>
      </vt:variant>
    </vt:vector>
  </HeadingPairs>
  <TitlesOfParts>
    <vt:vector size="39" baseType="lpstr">
      <vt:lpstr>Apple Casual</vt:lpstr>
      <vt:lpstr>Arial</vt:lpstr>
      <vt:lpstr>Calibri</vt:lpstr>
      <vt:lpstr>Incised901 Lt BT</vt:lpstr>
      <vt:lpstr>Custom Design</vt:lpstr>
      <vt:lpstr>subtitle/title slide</vt:lpstr>
      <vt:lpstr>info slide</vt:lpstr>
      <vt:lpstr>1_Custom Design</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ferorek</dc:creator>
  <cp:lastModifiedBy>Ferorelli, Kristina</cp:lastModifiedBy>
  <cp:revision>85</cp:revision>
  <cp:lastPrinted>2015-11-13T16:21:28Z</cp:lastPrinted>
  <dcterms:created xsi:type="dcterms:W3CDTF">2015-05-19T15:54:27Z</dcterms:created>
  <dcterms:modified xsi:type="dcterms:W3CDTF">2016-11-16T15:33:10Z</dcterms:modified>
</cp:coreProperties>
</file>