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2" r:id="rId3"/>
    <p:sldMasterId id="2147483666" r:id="rId4"/>
  </p:sldMasterIdLst>
  <p:notesMasterIdLst>
    <p:notesMasterId r:id="rId30"/>
  </p:notesMasterIdLst>
  <p:handoutMasterIdLst>
    <p:handoutMasterId r:id="rId31"/>
  </p:handoutMasterIdLst>
  <p:sldIdLst>
    <p:sldId id="256" r:id="rId5"/>
    <p:sldId id="319" r:id="rId6"/>
    <p:sldId id="347" r:id="rId7"/>
    <p:sldId id="318" r:id="rId8"/>
    <p:sldId id="348" r:id="rId9"/>
    <p:sldId id="349" r:id="rId10"/>
    <p:sldId id="350" r:id="rId11"/>
    <p:sldId id="326" r:id="rId12"/>
    <p:sldId id="351" r:id="rId13"/>
    <p:sldId id="343" r:id="rId14"/>
    <p:sldId id="344" r:id="rId15"/>
    <p:sldId id="346"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66" autoAdjust="0"/>
    <p:restoredTop sz="94660"/>
  </p:normalViewPr>
  <p:slideViewPr>
    <p:cSldViewPr>
      <p:cViewPr varScale="1">
        <p:scale>
          <a:sx n="73" d="100"/>
          <a:sy n="73" d="100"/>
        </p:scale>
        <p:origin x="870" y="54"/>
      </p:cViewPr>
      <p:guideLst>
        <p:guide orient="horz" pos="2160"/>
        <p:guide pos="2880"/>
      </p:guideLst>
    </p:cSldViewPr>
  </p:slideViewPr>
  <p:notesTextViewPr>
    <p:cViewPr>
      <p:scale>
        <a:sx n="1" d="1"/>
        <a:sy n="1" d="1"/>
      </p:scale>
      <p:origin x="0" y="0"/>
    </p:cViewPr>
  </p:notesTextViewPr>
  <p:notesViewPr>
    <p:cSldViewPr>
      <p:cViewPr varScale="1">
        <p:scale>
          <a:sx n="77" d="100"/>
          <a:sy n="77" d="100"/>
        </p:scale>
        <p:origin x="256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90544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CA"/>
          </a:p>
        </p:txBody>
      </p:sp>
    </p:spTree>
    <p:extLst>
      <p:ext uri="{BB962C8B-B14F-4D97-AF65-F5344CB8AC3E}">
        <p14:creationId xmlns:p14="http://schemas.microsoft.com/office/powerpoint/2010/main" val="15912630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854850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3642443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2497723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2148955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1396966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2931517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849506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3879400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3183139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22843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159279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1919665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2910721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4257880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2147027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2218600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1396194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980987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2152484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2630419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2099365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2861221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2580686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3382619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lIns="96661" tIns="48331" rIns="96661" bIns="48331"/>
          <a:lstStyle/>
          <a:p>
            <a:endParaRPr lang="en-CA"/>
          </a:p>
        </p:txBody>
      </p:sp>
    </p:spTree>
    <p:extLst>
      <p:ext uri="{BB962C8B-B14F-4D97-AF65-F5344CB8AC3E}">
        <p14:creationId xmlns:p14="http://schemas.microsoft.com/office/powerpoint/2010/main" val="3769845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4231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7151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3718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2445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hot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8586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760EC-57F0-4A79-8F61-ED9115704460}" type="slidenum">
              <a:rPr lang="en-CA" smtClean="0"/>
              <a:t>‹#›</a:t>
            </a:fld>
            <a:endParaRPr lang="en-CA"/>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09046287"/>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7D4AF-3251-4176-B2ED-352AF1798B7D}" type="slidenum">
              <a:rPr lang="en-CA" smtClean="0"/>
              <a:t>‹#›</a:t>
            </a:fld>
            <a:endParaRPr lang="en-CA"/>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656785"/>
      </p:ext>
    </p:extLst>
  </p:cSld>
  <p:clrMap bg1="lt1" tx1="dk1" bg2="lt2" tx2="dk2" accent1="accent1" accent2="accent2" accent3="accent3" accent4="accent4" accent5="accent5" accent6="accent6" hlink="hlink" folHlink="folHlink"/>
  <p:sldLayoutIdLst>
    <p:sldLayoutId id="2147483664" r:id="rId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239F0-0234-4DB9-8BB5-B635F5AB68B7}" type="slidenum">
              <a:rPr lang="en-CA" smtClean="0"/>
              <a:t>‹#›</a:t>
            </a:fld>
            <a:endParaRPr lang="en-CA"/>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7180055"/>
      </p:ext>
    </p:extLst>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CC6EB-D90A-4C0B-B2AA-E1EBB1566D11}" type="slidenum">
              <a:rPr lang="en-CA" smtClean="0"/>
              <a:t>‹#›</a:t>
            </a:fld>
            <a:endParaRPr lang="en-CA"/>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5428944"/>
      </p:ext>
    </p:extLst>
  </p:cSld>
  <p:clrMap bg1="lt1" tx1="dk1" bg2="lt2" tx2="dk2" accent1="accent1" accent2="accent2" accent3="accent3" accent4="accent4" accent5="accent5" accent6="accent6" hlink="hlink" folHlink="folHlink"/>
  <p:sldLayoutIdLst>
    <p:sldLayoutId id="2147483667" r:id="rId1"/>
    <p:sldLayoutId id="2147483668" r:id="rId2"/>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29848" y="2564904"/>
            <a:ext cx="7034639"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b="1" spc="-150" dirty="0"/>
              <a:t>Life after oil</a:t>
            </a:r>
          </a:p>
        </p:txBody>
      </p:sp>
      <p:sp>
        <p:nvSpPr>
          <p:cNvPr id="3" name="Title 1"/>
          <p:cNvSpPr txBox="1">
            <a:spLocks/>
          </p:cNvSpPr>
          <p:nvPr/>
        </p:nvSpPr>
        <p:spPr>
          <a:xfrm>
            <a:off x="1929849" y="2780928"/>
            <a:ext cx="7034639"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CA" sz="3200" dirty="0"/>
          </a:p>
        </p:txBody>
      </p:sp>
    </p:spTree>
    <p:extLst>
      <p:ext uri="{BB962C8B-B14F-4D97-AF65-F5344CB8AC3E}">
        <p14:creationId xmlns:p14="http://schemas.microsoft.com/office/powerpoint/2010/main" val="3947685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1560" y="1988840"/>
            <a:ext cx="7272808" cy="59766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2600" spc="-150" dirty="0">
                <a:solidFill>
                  <a:srgbClr val="000000"/>
                </a:solidFill>
              </a:rPr>
              <a:t>Who are the major stakeholders in the ‘Peak Oil’ debate? (Any group affected is a stakeholder)</a:t>
            </a:r>
          </a:p>
          <a:p>
            <a:pPr algn="l">
              <a:lnSpc>
                <a:spcPts val="3200"/>
              </a:lnSpc>
            </a:pPr>
            <a:endParaRPr lang="en-CA" sz="2600" spc="-150" dirty="0">
              <a:solidFill>
                <a:srgbClr val="000000"/>
              </a:solidFill>
            </a:endParaRPr>
          </a:p>
          <a:p>
            <a:pPr algn="l">
              <a:lnSpc>
                <a:spcPts val="3200"/>
              </a:lnSpc>
            </a:pPr>
            <a:r>
              <a:rPr lang="en-CA" sz="2600" spc="-150" dirty="0">
                <a:solidFill>
                  <a:srgbClr val="000000"/>
                </a:solidFill>
              </a:rPr>
              <a:t>Make a list on a scrap piece of paper.</a:t>
            </a:r>
          </a:p>
        </p:txBody>
      </p:sp>
      <p:sp>
        <p:nvSpPr>
          <p:cNvPr id="4" name="Title 1"/>
          <p:cNvSpPr txBox="1">
            <a:spLocks/>
          </p:cNvSpPr>
          <p:nvPr/>
        </p:nvSpPr>
        <p:spPr>
          <a:xfrm>
            <a:off x="583938" y="1412776"/>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smtClean="0"/>
              <a:t>Think/pair/share</a:t>
            </a:r>
            <a:endParaRPr lang="en-CA" sz="3500" b="1" spc="-150" dirty="0"/>
          </a:p>
        </p:txBody>
      </p:sp>
    </p:spTree>
    <p:extLst>
      <p:ext uri="{BB962C8B-B14F-4D97-AF65-F5344CB8AC3E}">
        <p14:creationId xmlns:p14="http://schemas.microsoft.com/office/powerpoint/2010/main" val="2962604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1560" y="1988840"/>
            <a:ext cx="7272808" cy="59766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2600" b="1" spc="-150" dirty="0">
                <a:solidFill>
                  <a:srgbClr val="000000"/>
                </a:solidFill>
              </a:rPr>
              <a:t>1 – </a:t>
            </a:r>
            <a:r>
              <a:rPr lang="en-CA" sz="2600" spc="-150" dirty="0">
                <a:solidFill>
                  <a:srgbClr val="000000"/>
                </a:solidFill>
              </a:rPr>
              <a:t>Oil industry</a:t>
            </a:r>
          </a:p>
          <a:p>
            <a:pPr algn="l">
              <a:lnSpc>
                <a:spcPts val="3200"/>
              </a:lnSpc>
            </a:pPr>
            <a:r>
              <a:rPr lang="en-CA" sz="2600" b="1" spc="-150" dirty="0">
                <a:solidFill>
                  <a:srgbClr val="000000"/>
                </a:solidFill>
              </a:rPr>
              <a:t>2 – </a:t>
            </a:r>
            <a:r>
              <a:rPr lang="en-CA" sz="2600" spc="-150" dirty="0">
                <a:solidFill>
                  <a:srgbClr val="000000"/>
                </a:solidFill>
              </a:rPr>
              <a:t>Oil rich (exporting) countries</a:t>
            </a:r>
          </a:p>
          <a:p>
            <a:pPr algn="l">
              <a:lnSpc>
                <a:spcPts val="3200"/>
              </a:lnSpc>
            </a:pPr>
            <a:r>
              <a:rPr lang="en-CA" sz="2600" b="1" spc="-150" dirty="0">
                <a:solidFill>
                  <a:srgbClr val="000000"/>
                </a:solidFill>
              </a:rPr>
              <a:t>3 – </a:t>
            </a:r>
            <a:r>
              <a:rPr lang="en-CA" sz="2600" spc="-150" dirty="0">
                <a:solidFill>
                  <a:srgbClr val="000000"/>
                </a:solidFill>
              </a:rPr>
              <a:t>Oil dependent countries</a:t>
            </a:r>
          </a:p>
          <a:p>
            <a:pPr algn="l">
              <a:lnSpc>
                <a:spcPts val="3200"/>
              </a:lnSpc>
            </a:pPr>
            <a:r>
              <a:rPr lang="en-CA" sz="2600" b="1" spc="-150" dirty="0">
                <a:solidFill>
                  <a:srgbClr val="000000"/>
                </a:solidFill>
              </a:rPr>
              <a:t>4 – </a:t>
            </a:r>
            <a:r>
              <a:rPr lang="en-CA" sz="2600" spc="-150" dirty="0">
                <a:solidFill>
                  <a:srgbClr val="000000"/>
                </a:solidFill>
              </a:rPr>
              <a:t>Alternative energy sector </a:t>
            </a:r>
          </a:p>
          <a:p>
            <a:pPr algn="l">
              <a:lnSpc>
                <a:spcPts val="3200"/>
              </a:lnSpc>
            </a:pPr>
            <a:r>
              <a:rPr lang="en-CA" sz="2600" spc="-150" dirty="0" smtClean="0">
                <a:solidFill>
                  <a:srgbClr val="000000"/>
                </a:solidFill>
              </a:rPr>
              <a:t>      (</a:t>
            </a:r>
            <a:r>
              <a:rPr lang="en-CA" sz="2600" spc="-150" dirty="0">
                <a:solidFill>
                  <a:srgbClr val="000000"/>
                </a:solidFill>
              </a:rPr>
              <a:t>solar, wind, hydroelectric)</a:t>
            </a:r>
          </a:p>
          <a:p>
            <a:pPr algn="l">
              <a:lnSpc>
                <a:spcPts val="3200"/>
              </a:lnSpc>
            </a:pPr>
            <a:r>
              <a:rPr lang="en-CA" sz="2600" b="1" spc="-150" dirty="0">
                <a:solidFill>
                  <a:srgbClr val="000000"/>
                </a:solidFill>
              </a:rPr>
              <a:t>5 – </a:t>
            </a:r>
            <a:r>
              <a:rPr lang="en-CA" sz="2600" spc="-150" dirty="0">
                <a:solidFill>
                  <a:srgbClr val="000000"/>
                </a:solidFill>
              </a:rPr>
              <a:t>Environmentalists</a:t>
            </a:r>
          </a:p>
          <a:p>
            <a:pPr algn="l">
              <a:lnSpc>
                <a:spcPts val="3200"/>
              </a:lnSpc>
            </a:pPr>
            <a:r>
              <a:rPr lang="en-CA" sz="2600" b="1" spc="-150" dirty="0">
                <a:solidFill>
                  <a:srgbClr val="000000"/>
                </a:solidFill>
              </a:rPr>
              <a:t>6 – </a:t>
            </a:r>
            <a:r>
              <a:rPr lang="en-CA" sz="2600" spc="-150" dirty="0">
                <a:solidFill>
                  <a:srgbClr val="000000"/>
                </a:solidFill>
              </a:rPr>
              <a:t>Indigenous Peoples </a:t>
            </a:r>
          </a:p>
        </p:txBody>
      </p:sp>
      <p:sp>
        <p:nvSpPr>
          <p:cNvPr id="4" name="Title 1"/>
          <p:cNvSpPr txBox="1">
            <a:spLocks/>
          </p:cNvSpPr>
          <p:nvPr/>
        </p:nvSpPr>
        <p:spPr>
          <a:xfrm>
            <a:off x="583938" y="1412776"/>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Major </a:t>
            </a:r>
            <a:r>
              <a:rPr lang="en-CA" sz="3500" b="1" spc="-150" dirty="0" smtClean="0"/>
              <a:t>stakeholders</a:t>
            </a:r>
            <a:endParaRPr lang="en-CA" sz="3500" b="1" spc="-150" dirty="0"/>
          </a:p>
        </p:txBody>
      </p:sp>
    </p:spTree>
    <p:extLst>
      <p:ext uri="{BB962C8B-B14F-4D97-AF65-F5344CB8AC3E}">
        <p14:creationId xmlns:p14="http://schemas.microsoft.com/office/powerpoint/2010/main" val="1142208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99592" y="1628800"/>
            <a:ext cx="7128792" cy="59766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2600" spc="-150" dirty="0">
                <a:solidFill>
                  <a:srgbClr val="000000"/>
                </a:solidFill>
              </a:rPr>
              <a:t>Governments of petroleum rich countries rely heavily on their oil exports as a source of revenue.</a:t>
            </a:r>
          </a:p>
          <a:p>
            <a:pPr algn="l">
              <a:lnSpc>
                <a:spcPts val="3200"/>
              </a:lnSpc>
            </a:pPr>
            <a:endParaRPr lang="en-CA" sz="800" spc="-150" dirty="0">
              <a:solidFill>
                <a:srgbClr val="000000"/>
              </a:solidFill>
            </a:endParaRPr>
          </a:p>
          <a:p>
            <a:pPr algn="l">
              <a:lnSpc>
                <a:spcPts val="3200"/>
              </a:lnSpc>
            </a:pPr>
            <a:r>
              <a:rPr lang="en-CA" sz="2600" spc="-150" dirty="0">
                <a:solidFill>
                  <a:srgbClr val="000000"/>
                </a:solidFill>
              </a:rPr>
              <a:t>How will their economies fare in a post-oil world?</a:t>
            </a:r>
          </a:p>
          <a:p>
            <a:pPr algn="l">
              <a:lnSpc>
                <a:spcPts val="3200"/>
              </a:lnSpc>
            </a:pPr>
            <a:endParaRPr lang="en-CA" sz="2600" spc="-150" dirty="0">
              <a:solidFill>
                <a:srgbClr val="000000"/>
              </a:solidFill>
            </a:endParaRPr>
          </a:p>
          <a:p>
            <a:pPr algn="l">
              <a:lnSpc>
                <a:spcPts val="3200"/>
              </a:lnSpc>
            </a:pPr>
            <a:r>
              <a:rPr lang="en-CA" sz="2600" spc="-150" dirty="0">
                <a:solidFill>
                  <a:srgbClr val="000000"/>
                </a:solidFill>
              </a:rPr>
              <a:t>What are these governments doing to ease the transition? </a:t>
            </a:r>
          </a:p>
        </p:txBody>
      </p:sp>
    </p:spTree>
    <p:extLst>
      <p:ext uri="{BB962C8B-B14F-4D97-AF65-F5344CB8AC3E}">
        <p14:creationId xmlns:p14="http://schemas.microsoft.com/office/powerpoint/2010/main" val="297470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55576" y="1495362"/>
            <a:ext cx="7920880" cy="39604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US" sz="3400" b="1" dirty="0"/>
              <a:t>Cartoon </a:t>
            </a:r>
            <a:r>
              <a:rPr lang="en-US" sz="3400" b="1" dirty="0" smtClean="0"/>
              <a:t>#3</a:t>
            </a:r>
            <a:endParaRPr lang="en-US" sz="3400" b="1" dirty="0"/>
          </a:p>
        </p:txBody>
      </p:sp>
      <p:sp>
        <p:nvSpPr>
          <p:cNvPr id="10" name="Title 1"/>
          <p:cNvSpPr txBox="1">
            <a:spLocks/>
          </p:cNvSpPr>
          <p:nvPr/>
        </p:nvSpPr>
        <p:spPr>
          <a:xfrm>
            <a:off x="6456952" y="5877272"/>
            <a:ext cx="2592288" cy="47767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1200" dirty="0">
                <a:solidFill>
                  <a:srgbClr val="000000"/>
                </a:solidFill>
              </a:rPr>
              <a:t>Source: The Chattanooga Times</a:t>
            </a:r>
          </a:p>
        </p:txBody>
      </p:sp>
      <p:pic>
        <p:nvPicPr>
          <p:cNvPr id="5" name="Picture 4" descr="http://derestricted.com/wp-content/uploads/2009/05/cartoon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588" y="2071426"/>
            <a:ext cx="5652628" cy="3589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519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1560" y="1988840"/>
            <a:ext cx="7272808" cy="59766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2600" spc="-150" dirty="0">
                <a:solidFill>
                  <a:srgbClr val="000000"/>
                </a:solidFill>
              </a:rPr>
              <a:t>Other than oil, what are some other significant energy sources?</a:t>
            </a:r>
          </a:p>
          <a:p>
            <a:pPr algn="l">
              <a:lnSpc>
                <a:spcPts val="3200"/>
              </a:lnSpc>
            </a:pPr>
            <a:endParaRPr lang="en-CA" sz="2600" spc="-150" dirty="0">
              <a:solidFill>
                <a:srgbClr val="000000"/>
              </a:solidFill>
            </a:endParaRPr>
          </a:p>
          <a:p>
            <a:pPr algn="l">
              <a:lnSpc>
                <a:spcPts val="3200"/>
              </a:lnSpc>
            </a:pPr>
            <a:r>
              <a:rPr lang="en-CA" sz="2600" spc="-150" dirty="0">
                <a:solidFill>
                  <a:srgbClr val="000000"/>
                </a:solidFill>
              </a:rPr>
              <a:t>Make a list on a scrap piece of paper.</a:t>
            </a:r>
          </a:p>
        </p:txBody>
      </p:sp>
      <p:sp>
        <p:nvSpPr>
          <p:cNvPr id="4" name="Title 1"/>
          <p:cNvSpPr txBox="1">
            <a:spLocks/>
          </p:cNvSpPr>
          <p:nvPr/>
        </p:nvSpPr>
        <p:spPr>
          <a:xfrm>
            <a:off x="583938" y="1412776"/>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smtClean="0"/>
              <a:t>Think/pair/share</a:t>
            </a:r>
            <a:endParaRPr lang="en-CA" sz="3500" b="1" spc="-150" dirty="0"/>
          </a:p>
          <a:p>
            <a:pPr algn="l">
              <a:lnSpc>
                <a:spcPts val="3200"/>
              </a:lnSpc>
            </a:pPr>
            <a:endParaRPr lang="en-CA" sz="3500" b="1" spc="-150" dirty="0"/>
          </a:p>
        </p:txBody>
      </p:sp>
    </p:spTree>
    <p:extLst>
      <p:ext uri="{BB962C8B-B14F-4D97-AF65-F5344CB8AC3E}">
        <p14:creationId xmlns:p14="http://schemas.microsoft.com/office/powerpoint/2010/main" val="315049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1560" y="2060848"/>
            <a:ext cx="7272808" cy="59766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2600" b="1" spc="-150" dirty="0">
                <a:solidFill>
                  <a:srgbClr val="000000"/>
                </a:solidFill>
              </a:rPr>
              <a:t>1 – </a:t>
            </a:r>
            <a:r>
              <a:rPr lang="en-CA" sz="2600" spc="-150" dirty="0">
                <a:solidFill>
                  <a:srgbClr val="000000"/>
                </a:solidFill>
              </a:rPr>
              <a:t>Oil</a:t>
            </a:r>
          </a:p>
          <a:p>
            <a:pPr algn="l">
              <a:lnSpc>
                <a:spcPts val="3200"/>
              </a:lnSpc>
            </a:pPr>
            <a:r>
              <a:rPr lang="en-CA" sz="2600" b="1" spc="-150" dirty="0">
                <a:solidFill>
                  <a:srgbClr val="000000"/>
                </a:solidFill>
              </a:rPr>
              <a:t>2 – </a:t>
            </a:r>
            <a:r>
              <a:rPr lang="en-CA" sz="2600" spc="-150" dirty="0">
                <a:solidFill>
                  <a:srgbClr val="000000"/>
                </a:solidFill>
              </a:rPr>
              <a:t>Coal</a:t>
            </a:r>
          </a:p>
          <a:p>
            <a:pPr algn="l">
              <a:lnSpc>
                <a:spcPts val="3200"/>
              </a:lnSpc>
            </a:pPr>
            <a:r>
              <a:rPr lang="en-CA" sz="2600" b="1" spc="-150" dirty="0">
                <a:solidFill>
                  <a:srgbClr val="000000"/>
                </a:solidFill>
              </a:rPr>
              <a:t>3 – </a:t>
            </a:r>
            <a:r>
              <a:rPr lang="en-CA" sz="2600" spc="-150" dirty="0">
                <a:solidFill>
                  <a:srgbClr val="000000"/>
                </a:solidFill>
              </a:rPr>
              <a:t>Natural Gas</a:t>
            </a:r>
          </a:p>
          <a:p>
            <a:pPr algn="l">
              <a:lnSpc>
                <a:spcPts val="3200"/>
              </a:lnSpc>
            </a:pPr>
            <a:r>
              <a:rPr lang="en-CA" sz="2600" b="1" spc="-150" dirty="0">
                <a:solidFill>
                  <a:srgbClr val="000000"/>
                </a:solidFill>
              </a:rPr>
              <a:t>4 – </a:t>
            </a:r>
            <a:r>
              <a:rPr lang="en-CA" sz="2600" spc="-150" dirty="0">
                <a:solidFill>
                  <a:srgbClr val="000000"/>
                </a:solidFill>
              </a:rPr>
              <a:t>Nuclear</a:t>
            </a:r>
          </a:p>
          <a:p>
            <a:pPr algn="l">
              <a:lnSpc>
                <a:spcPts val="3200"/>
              </a:lnSpc>
            </a:pPr>
            <a:r>
              <a:rPr lang="en-CA" sz="2600" b="1" spc="-150" dirty="0">
                <a:solidFill>
                  <a:srgbClr val="000000"/>
                </a:solidFill>
              </a:rPr>
              <a:t>5 – </a:t>
            </a:r>
            <a:r>
              <a:rPr lang="en-CA" sz="2600" spc="-150" dirty="0">
                <a:solidFill>
                  <a:srgbClr val="000000"/>
                </a:solidFill>
              </a:rPr>
              <a:t>Solar </a:t>
            </a:r>
          </a:p>
          <a:p>
            <a:pPr algn="l">
              <a:lnSpc>
                <a:spcPts val="3200"/>
              </a:lnSpc>
            </a:pPr>
            <a:r>
              <a:rPr lang="en-CA" sz="2600" b="1" spc="-150" dirty="0">
                <a:solidFill>
                  <a:srgbClr val="000000"/>
                </a:solidFill>
              </a:rPr>
              <a:t>6 – </a:t>
            </a:r>
            <a:r>
              <a:rPr lang="en-CA" sz="2600" spc="-150" dirty="0">
                <a:solidFill>
                  <a:srgbClr val="000000"/>
                </a:solidFill>
              </a:rPr>
              <a:t>Wind</a:t>
            </a:r>
          </a:p>
          <a:p>
            <a:pPr algn="l">
              <a:lnSpc>
                <a:spcPts val="3200"/>
              </a:lnSpc>
            </a:pPr>
            <a:r>
              <a:rPr lang="en-CA" sz="2600" b="1" spc="-150" dirty="0">
                <a:solidFill>
                  <a:srgbClr val="000000"/>
                </a:solidFill>
              </a:rPr>
              <a:t>7 – </a:t>
            </a:r>
            <a:r>
              <a:rPr lang="en-CA" sz="2600" spc="-150" dirty="0">
                <a:solidFill>
                  <a:srgbClr val="000000"/>
                </a:solidFill>
              </a:rPr>
              <a:t>Hydroelectric </a:t>
            </a:r>
          </a:p>
        </p:txBody>
      </p:sp>
      <p:sp>
        <p:nvSpPr>
          <p:cNvPr id="4" name="Title 1"/>
          <p:cNvSpPr txBox="1">
            <a:spLocks/>
          </p:cNvSpPr>
          <p:nvPr/>
        </p:nvSpPr>
        <p:spPr>
          <a:xfrm>
            <a:off x="583938" y="1412776"/>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Major </a:t>
            </a:r>
            <a:r>
              <a:rPr lang="en-CA" sz="3500" b="1" spc="-150" dirty="0" smtClean="0"/>
              <a:t>energy sources</a:t>
            </a:r>
            <a:endParaRPr lang="en-CA" sz="3500" b="1" spc="-150" dirty="0"/>
          </a:p>
          <a:p>
            <a:pPr algn="l">
              <a:lnSpc>
                <a:spcPts val="3200"/>
              </a:lnSpc>
            </a:pPr>
            <a:endParaRPr lang="en-CA" sz="3500" b="1" spc="-150" dirty="0"/>
          </a:p>
        </p:txBody>
      </p:sp>
    </p:spTree>
    <p:extLst>
      <p:ext uri="{BB962C8B-B14F-4D97-AF65-F5344CB8AC3E}">
        <p14:creationId xmlns:p14="http://schemas.microsoft.com/office/powerpoint/2010/main" val="2140571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3568" y="1916832"/>
            <a:ext cx="7920880" cy="39604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US" sz="3400" b="1" dirty="0"/>
              <a:t>Oil</a:t>
            </a:r>
          </a:p>
        </p:txBody>
      </p:sp>
      <p:sp>
        <p:nvSpPr>
          <p:cNvPr id="10" name="Title 1"/>
          <p:cNvSpPr txBox="1">
            <a:spLocks/>
          </p:cNvSpPr>
          <p:nvPr/>
        </p:nvSpPr>
        <p:spPr>
          <a:xfrm>
            <a:off x="683568" y="4509120"/>
            <a:ext cx="3905858"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800" dirty="0">
                <a:solidFill>
                  <a:srgbClr val="000000"/>
                </a:solidFill>
              </a:rPr>
              <a:t>Source: http://</a:t>
            </a:r>
            <a:r>
              <a:rPr lang="en-CA" sz="800" dirty="0" smtClean="0">
                <a:solidFill>
                  <a:srgbClr val="000000"/>
                </a:solidFill>
              </a:rPr>
              <a:t>www.calenergyinvestment.com/project_fueloil.php1</a:t>
            </a:r>
            <a:endParaRPr lang="en-CA" sz="800" dirty="0">
              <a:solidFill>
                <a:srgbClr val="000000"/>
              </a:solidFill>
            </a:endParaRPr>
          </a:p>
        </p:txBody>
      </p:sp>
      <p:pic>
        <p:nvPicPr>
          <p:cNvPr id="6" name="Picture 5" descr="http://www.calenergyinvestment.com/css/images/feat_image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492896"/>
            <a:ext cx="3816424" cy="1908213"/>
          </a:xfrm>
          <a:prstGeom prst="rect">
            <a:avLst/>
          </a:prstGeom>
          <a:noFill/>
          <a:ln w="63500">
            <a:solidFill>
              <a:srgbClr val="009999"/>
            </a:solidFill>
          </a:ln>
          <a:extLst>
            <a:ext uri="{909E8E84-426E-40DD-AFC4-6F175D3DCCD1}">
              <a14:hiddenFill xmlns:a14="http://schemas.microsoft.com/office/drawing/2010/main">
                <a:solidFill>
                  <a:srgbClr val="FFFFFF"/>
                </a:solidFill>
              </a14:hiddenFill>
            </a:ext>
          </a:extLst>
        </p:spPr>
      </p:pic>
      <p:pic>
        <p:nvPicPr>
          <p:cNvPr id="7" name="Picture 6" descr="http://static.guim.co.uk/sys-images/Business/Pix/pictures/2007/10/23/oil9_460x27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2492896"/>
            <a:ext cx="3180356" cy="1908213"/>
          </a:xfrm>
          <a:prstGeom prst="rect">
            <a:avLst/>
          </a:prstGeom>
          <a:noFill/>
          <a:ln w="63500">
            <a:solidFill>
              <a:srgbClr val="009999"/>
            </a:solidFill>
          </a:ln>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5088060" y="4509120"/>
            <a:ext cx="3312368" cy="32403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800" dirty="0">
                <a:solidFill>
                  <a:srgbClr val="000000"/>
                </a:solidFill>
              </a:rPr>
              <a:t>Source: http://www.theguardian.com/business/2010/mar/07/oil-gas-production-north-sea</a:t>
            </a:r>
          </a:p>
        </p:txBody>
      </p:sp>
    </p:spTree>
    <p:extLst>
      <p:ext uri="{BB962C8B-B14F-4D97-AF65-F5344CB8AC3E}">
        <p14:creationId xmlns:p14="http://schemas.microsoft.com/office/powerpoint/2010/main" val="1947511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3568" y="1916832"/>
            <a:ext cx="7920880" cy="39604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US" sz="3400" b="1" dirty="0"/>
              <a:t>Coal</a:t>
            </a:r>
          </a:p>
          <a:p>
            <a:pPr algn="l">
              <a:lnSpc>
                <a:spcPts val="3200"/>
              </a:lnSpc>
            </a:pPr>
            <a:endParaRPr lang="en-US" sz="3400" b="1" dirty="0"/>
          </a:p>
        </p:txBody>
      </p:sp>
      <p:sp>
        <p:nvSpPr>
          <p:cNvPr id="10" name="Title 1"/>
          <p:cNvSpPr txBox="1">
            <a:spLocks/>
          </p:cNvSpPr>
          <p:nvPr/>
        </p:nvSpPr>
        <p:spPr>
          <a:xfrm>
            <a:off x="683568" y="4509120"/>
            <a:ext cx="3905858" cy="3600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800" dirty="0">
                <a:solidFill>
                  <a:srgbClr val="000000"/>
                </a:solidFill>
              </a:rPr>
              <a:t>Source: http://www.chinacoalintl.com/news-735</a:t>
            </a:r>
          </a:p>
        </p:txBody>
      </p:sp>
      <p:sp>
        <p:nvSpPr>
          <p:cNvPr id="8" name="Title 1"/>
          <p:cNvSpPr txBox="1">
            <a:spLocks/>
          </p:cNvSpPr>
          <p:nvPr/>
        </p:nvSpPr>
        <p:spPr>
          <a:xfrm>
            <a:off x="5088060" y="4509120"/>
            <a:ext cx="3312368" cy="32403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800" dirty="0">
                <a:solidFill>
                  <a:srgbClr val="000000"/>
                </a:solidFill>
              </a:rPr>
              <a:t>Source: http://www.miningaustralia.com.au/news/hearing-into-hunter-miner-death-to-begin-next-week</a:t>
            </a:r>
          </a:p>
        </p:txBody>
      </p:sp>
      <p:pic>
        <p:nvPicPr>
          <p:cNvPr id="9" name="Picture 8" descr="http://www.chinacoalintl.com/upfiles/news/image/20140213/20140213172034_93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492896"/>
            <a:ext cx="4240472" cy="1908213"/>
          </a:xfrm>
          <a:prstGeom prst="rect">
            <a:avLst/>
          </a:prstGeom>
          <a:noFill/>
          <a:ln w="63500">
            <a:solidFill>
              <a:srgbClr val="009999"/>
            </a:solidFill>
          </a:ln>
          <a:extLst>
            <a:ext uri="{909E8E84-426E-40DD-AFC4-6F175D3DCCD1}">
              <a14:hiddenFill xmlns:a14="http://schemas.microsoft.com/office/drawing/2010/main">
                <a:solidFill>
                  <a:srgbClr val="FFFFFF"/>
                </a:solidFill>
              </a14:hiddenFill>
            </a:ext>
          </a:extLst>
        </p:spPr>
      </p:pic>
      <p:pic>
        <p:nvPicPr>
          <p:cNvPr id="11" name="Picture 10" descr="http://media.cirrusmedia.com.au/MA_Media_Library/Underground_walking_1_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7088" y="2492896"/>
            <a:ext cx="3387360" cy="1908214"/>
          </a:xfrm>
          <a:prstGeom prst="rect">
            <a:avLst/>
          </a:prstGeom>
          <a:noFill/>
          <a:ln w="63500">
            <a:solidFill>
              <a:srgbClr val="0099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903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3568" y="1916832"/>
            <a:ext cx="7920880" cy="39604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US" sz="3400" b="1" dirty="0"/>
              <a:t>Natural </a:t>
            </a:r>
            <a:r>
              <a:rPr lang="en-US" sz="3400" b="1" dirty="0" smtClean="0"/>
              <a:t>gas</a:t>
            </a:r>
            <a:endParaRPr lang="en-US" sz="3400" b="1" dirty="0"/>
          </a:p>
          <a:p>
            <a:pPr algn="l">
              <a:lnSpc>
                <a:spcPts val="3200"/>
              </a:lnSpc>
            </a:pPr>
            <a:endParaRPr lang="en-US" sz="3400" b="1" dirty="0"/>
          </a:p>
          <a:p>
            <a:pPr algn="l">
              <a:lnSpc>
                <a:spcPts val="3200"/>
              </a:lnSpc>
            </a:pPr>
            <a:endParaRPr lang="en-US" sz="3400" b="1" dirty="0"/>
          </a:p>
        </p:txBody>
      </p:sp>
      <p:sp>
        <p:nvSpPr>
          <p:cNvPr id="10" name="Title 1"/>
          <p:cNvSpPr txBox="1">
            <a:spLocks/>
          </p:cNvSpPr>
          <p:nvPr/>
        </p:nvSpPr>
        <p:spPr>
          <a:xfrm>
            <a:off x="720081" y="5373216"/>
            <a:ext cx="2483767" cy="5687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800" dirty="0" smtClean="0">
                <a:solidFill>
                  <a:srgbClr val="000000"/>
                </a:solidFill>
              </a:rPr>
              <a:t>Source: http</a:t>
            </a:r>
            <a:r>
              <a:rPr lang="en-CA" sz="800" dirty="0">
                <a:solidFill>
                  <a:srgbClr val="000000"/>
                </a:solidFill>
              </a:rPr>
              <a:t>://www.scientificamerican.com/article/drill-for-natural-gas-pollute-water/</a:t>
            </a:r>
          </a:p>
        </p:txBody>
      </p:sp>
      <p:sp>
        <p:nvSpPr>
          <p:cNvPr id="8" name="Title 1"/>
          <p:cNvSpPr txBox="1">
            <a:spLocks/>
          </p:cNvSpPr>
          <p:nvPr/>
        </p:nvSpPr>
        <p:spPr>
          <a:xfrm>
            <a:off x="3951212" y="5374730"/>
            <a:ext cx="3312368" cy="32403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800" dirty="0">
                <a:solidFill>
                  <a:srgbClr val="000000"/>
                </a:solidFill>
              </a:rPr>
              <a:t>Source: http://www.totalenergy.com/SNGPlant/SNGPlant.htm</a:t>
            </a:r>
          </a:p>
        </p:txBody>
      </p:sp>
      <p:pic>
        <p:nvPicPr>
          <p:cNvPr id="7" name="Picture 6" descr="http://www.scientificamerican.com/sciam/cache/file/4DA38E0A-8CAC-4C11-A5098B8872DBC0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564904"/>
            <a:ext cx="2555775" cy="2635643"/>
          </a:xfrm>
          <a:prstGeom prst="rect">
            <a:avLst/>
          </a:prstGeom>
          <a:noFill/>
          <a:ln w="63500">
            <a:solidFill>
              <a:srgbClr val="009999"/>
            </a:solidFill>
          </a:ln>
          <a:extLst>
            <a:ext uri="{909E8E84-426E-40DD-AFC4-6F175D3DCCD1}">
              <a14:hiddenFill xmlns:a14="http://schemas.microsoft.com/office/drawing/2010/main">
                <a:solidFill>
                  <a:srgbClr val="FFFFFF"/>
                </a:solidFill>
              </a14:hiddenFill>
            </a:ext>
          </a:extLst>
        </p:spPr>
      </p:pic>
      <p:pic>
        <p:nvPicPr>
          <p:cNvPr id="12" name="Picture 11" descr="http://www.totalenergy.com/SNGPlant/SNGPla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1212" y="2564904"/>
            <a:ext cx="3949172" cy="2635644"/>
          </a:xfrm>
          <a:prstGeom prst="rect">
            <a:avLst/>
          </a:prstGeom>
          <a:noFill/>
          <a:ln w="63500">
            <a:solidFill>
              <a:srgbClr val="0099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739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1916832"/>
            <a:ext cx="7920880" cy="39604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US" sz="3400" b="1" dirty="0"/>
              <a:t>Nuclear </a:t>
            </a:r>
            <a:r>
              <a:rPr lang="en-US" sz="3400" b="1" dirty="0" smtClean="0"/>
              <a:t>energy</a:t>
            </a:r>
            <a:endParaRPr lang="en-US" sz="3400" b="1" dirty="0"/>
          </a:p>
          <a:p>
            <a:pPr algn="l">
              <a:lnSpc>
                <a:spcPts val="3200"/>
              </a:lnSpc>
            </a:pPr>
            <a:endParaRPr lang="en-US" sz="3400" b="1" dirty="0"/>
          </a:p>
          <a:p>
            <a:pPr algn="l">
              <a:lnSpc>
                <a:spcPts val="3200"/>
              </a:lnSpc>
            </a:pPr>
            <a:endParaRPr lang="en-US" sz="3400" b="1" dirty="0"/>
          </a:p>
        </p:txBody>
      </p:sp>
      <p:sp>
        <p:nvSpPr>
          <p:cNvPr id="10" name="Title 1"/>
          <p:cNvSpPr txBox="1">
            <a:spLocks/>
          </p:cNvSpPr>
          <p:nvPr/>
        </p:nvSpPr>
        <p:spPr>
          <a:xfrm>
            <a:off x="683568" y="4971283"/>
            <a:ext cx="2483767" cy="5687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800" dirty="0">
                <a:solidFill>
                  <a:srgbClr val="000000"/>
                </a:solidFill>
              </a:rPr>
              <a:t>Source: http://www.acfonline.org.au/be-informed/northern-australia-nuclear/uranium-mining-australia</a:t>
            </a:r>
          </a:p>
        </p:txBody>
      </p:sp>
      <p:sp>
        <p:nvSpPr>
          <p:cNvPr id="8" name="Title 1"/>
          <p:cNvSpPr txBox="1">
            <a:spLocks/>
          </p:cNvSpPr>
          <p:nvPr/>
        </p:nvSpPr>
        <p:spPr>
          <a:xfrm>
            <a:off x="5004464" y="5031124"/>
            <a:ext cx="3312368" cy="32403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800" dirty="0">
                <a:solidFill>
                  <a:srgbClr val="000000"/>
                </a:solidFill>
              </a:rPr>
              <a:t>Source: http://www.britannica.com/EBchecked/topic/421763/nuclear-reactor/302452/History-of-reactor-development</a:t>
            </a:r>
          </a:p>
        </p:txBody>
      </p:sp>
      <p:pic>
        <p:nvPicPr>
          <p:cNvPr id="9" name="Picture 8" descr="http://www.acfonline.org.au/sites/default/files/images/rich_page/main/be-informed-northern-australia-nuclear-uranium-mining-ranger_0.jpg"/>
          <p:cNvPicPr>
            <a:picLocks noChangeAspect="1" noChangeArrowheads="1"/>
          </p:cNvPicPr>
          <p:nvPr/>
        </p:nvPicPr>
        <p:blipFill rotWithShape="1">
          <a:blip r:embed="rId3">
            <a:extLst>
              <a:ext uri="{28A0092B-C50C-407E-A947-70E740481C1C}">
                <a14:useLocalDpi xmlns:a14="http://schemas.microsoft.com/office/drawing/2010/main" val="0"/>
              </a:ext>
            </a:extLst>
          </a:blip>
          <a:srcRect t="6357"/>
          <a:stretch/>
        </p:blipFill>
        <p:spPr bwMode="auto">
          <a:xfrm>
            <a:off x="721292" y="2495646"/>
            <a:ext cx="3929281" cy="2301506"/>
          </a:xfrm>
          <a:prstGeom prst="rect">
            <a:avLst/>
          </a:prstGeom>
          <a:noFill/>
          <a:ln w="63500">
            <a:solidFill>
              <a:srgbClr val="009999"/>
            </a:solidFill>
          </a:ln>
          <a:extLst>
            <a:ext uri="{909E8E84-426E-40DD-AFC4-6F175D3DCCD1}">
              <a14:hiddenFill xmlns:a14="http://schemas.microsoft.com/office/drawing/2010/main">
                <a:solidFill>
                  <a:srgbClr val="FFFFFF"/>
                </a:solidFill>
              </a14:hiddenFill>
            </a:ext>
          </a:extLst>
        </p:spPr>
      </p:pic>
      <p:pic>
        <p:nvPicPr>
          <p:cNvPr id="11" name="Picture 10" descr="http://media-2.web.britannica.com/eb-media/01/95901-004-02CE2ADA.jpg"/>
          <p:cNvPicPr>
            <a:picLocks noChangeAspect="1" noChangeArrowheads="1"/>
          </p:cNvPicPr>
          <p:nvPr/>
        </p:nvPicPr>
        <p:blipFill rotWithShape="1">
          <a:blip r:embed="rId4">
            <a:extLst>
              <a:ext uri="{28A0092B-C50C-407E-A947-70E740481C1C}">
                <a14:useLocalDpi xmlns:a14="http://schemas.microsoft.com/office/drawing/2010/main" val="0"/>
              </a:ext>
            </a:extLst>
          </a:blip>
          <a:srcRect l="12329" t="7333" r="277" b="2512"/>
          <a:stretch/>
        </p:blipFill>
        <p:spPr bwMode="auto">
          <a:xfrm>
            <a:off x="5004464" y="2520000"/>
            <a:ext cx="3744000" cy="2304000"/>
          </a:xfrm>
          <a:prstGeom prst="rect">
            <a:avLst/>
          </a:prstGeom>
          <a:noFill/>
          <a:ln w="63500">
            <a:solidFill>
              <a:srgbClr val="0099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17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1560" y="1412776"/>
            <a:ext cx="7776864" cy="59766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2600" spc="-150" dirty="0">
                <a:solidFill>
                  <a:srgbClr val="000000"/>
                </a:solidFill>
              </a:rPr>
              <a:t>Humans know oil is a non-renewable resource. </a:t>
            </a:r>
            <a:r>
              <a:rPr lang="en-CA" sz="2600" spc="-150" dirty="0" smtClean="0">
                <a:solidFill>
                  <a:srgbClr val="000000"/>
                </a:solidFill>
              </a:rPr>
              <a:t>We </a:t>
            </a:r>
            <a:r>
              <a:rPr lang="en-CA" sz="2600" spc="-150" dirty="0">
                <a:solidFill>
                  <a:srgbClr val="000000"/>
                </a:solidFill>
              </a:rPr>
              <a:t>also know we have an oil addiction. </a:t>
            </a:r>
          </a:p>
          <a:p>
            <a:pPr algn="l"/>
            <a:endParaRPr lang="en-CA" sz="2600" spc="-150" dirty="0">
              <a:solidFill>
                <a:srgbClr val="000000"/>
              </a:solidFill>
            </a:endParaRPr>
          </a:p>
          <a:p>
            <a:pPr algn="l"/>
            <a:r>
              <a:rPr lang="en-CA" sz="2600" spc="-150" dirty="0">
                <a:solidFill>
                  <a:srgbClr val="000000"/>
                </a:solidFill>
              </a:rPr>
              <a:t>There are an extensive number of books, articles, blogs and documentaries on the topic of oil scarcity. </a:t>
            </a:r>
            <a:r>
              <a:rPr lang="en-CA" sz="2600" spc="-150" dirty="0" smtClean="0">
                <a:solidFill>
                  <a:srgbClr val="000000"/>
                </a:solidFill>
              </a:rPr>
              <a:t>How </a:t>
            </a:r>
            <a:r>
              <a:rPr lang="en-CA" sz="2600" spc="-150" dirty="0">
                <a:solidFill>
                  <a:srgbClr val="000000"/>
                </a:solidFill>
              </a:rPr>
              <a:t>will we adapt to an oil free world?</a:t>
            </a:r>
          </a:p>
          <a:p>
            <a:pPr algn="l"/>
            <a:endParaRPr lang="en-CA" sz="2600" spc="-150" dirty="0">
              <a:solidFill>
                <a:srgbClr val="000000"/>
              </a:solidFill>
            </a:endParaRPr>
          </a:p>
          <a:p>
            <a:pPr algn="l"/>
            <a:r>
              <a:rPr lang="en-CA" sz="2600" spc="-150" dirty="0">
                <a:solidFill>
                  <a:srgbClr val="000000"/>
                </a:solidFill>
              </a:rPr>
              <a:t>It’s no longer a question of ‘</a:t>
            </a:r>
            <a:r>
              <a:rPr lang="en-CA" sz="2600" spc="-150" dirty="0" smtClean="0">
                <a:solidFill>
                  <a:srgbClr val="000000"/>
                </a:solidFill>
              </a:rPr>
              <a:t>if,’ </a:t>
            </a:r>
            <a:r>
              <a:rPr lang="en-CA" sz="2600" spc="-150" dirty="0">
                <a:solidFill>
                  <a:srgbClr val="000000"/>
                </a:solidFill>
              </a:rPr>
              <a:t>but a question of ‘</a:t>
            </a:r>
            <a:r>
              <a:rPr lang="en-CA" sz="2600" spc="-150" dirty="0" smtClean="0">
                <a:solidFill>
                  <a:srgbClr val="000000"/>
                </a:solidFill>
              </a:rPr>
              <a:t>when.’  </a:t>
            </a:r>
            <a:endParaRPr lang="en-CA" sz="2600" spc="-150" dirty="0">
              <a:solidFill>
                <a:srgbClr val="000000"/>
              </a:solidFill>
            </a:endParaRPr>
          </a:p>
          <a:p>
            <a:pPr marL="457200" indent="-457200" algn="l">
              <a:buFont typeface="Arial" panose="020B0604020202020204" pitchFamily="34" charset="0"/>
              <a:buChar char="•"/>
            </a:pPr>
            <a:endParaRPr lang="en-CA" sz="2600" spc="-150" dirty="0">
              <a:solidFill>
                <a:srgbClr val="000000"/>
              </a:solidFill>
            </a:endParaRPr>
          </a:p>
          <a:p>
            <a:pPr algn="l"/>
            <a:r>
              <a:rPr lang="en-CA" sz="2600" spc="-150" dirty="0">
                <a:solidFill>
                  <a:srgbClr val="000000"/>
                </a:solidFill>
              </a:rPr>
              <a:t>How will life on earth be different after oil?</a:t>
            </a:r>
          </a:p>
        </p:txBody>
      </p:sp>
    </p:spTree>
    <p:extLst>
      <p:ext uri="{BB962C8B-B14F-4D97-AF65-F5344CB8AC3E}">
        <p14:creationId xmlns:p14="http://schemas.microsoft.com/office/powerpoint/2010/main" val="41097191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1916832"/>
            <a:ext cx="7920880" cy="39604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US" sz="3400" b="1" dirty="0"/>
              <a:t>Solar </a:t>
            </a:r>
            <a:r>
              <a:rPr lang="en-US" sz="3400" b="1" dirty="0" smtClean="0"/>
              <a:t>power</a:t>
            </a:r>
            <a:endParaRPr lang="en-US" sz="3400" b="1" dirty="0"/>
          </a:p>
          <a:p>
            <a:pPr algn="l">
              <a:lnSpc>
                <a:spcPts val="3200"/>
              </a:lnSpc>
            </a:pPr>
            <a:endParaRPr lang="en-US" sz="3400" b="1" dirty="0"/>
          </a:p>
          <a:p>
            <a:pPr algn="l">
              <a:lnSpc>
                <a:spcPts val="3200"/>
              </a:lnSpc>
            </a:pPr>
            <a:endParaRPr lang="en-US" sz="3400" b="1" dirty="0"/>
          </a:p>
        </p:txBody>
      </p:sp>
      <p:sp>
        <p:nvSpPr>
          <p:cNvPr id="10" name="Title 1"/>
          <p:cNvSpPr txBox="1">
            <a:spLocks/>
          </p:cNvSpPr>
          <p:nvPr/>
        </p:nvSpPr>
        <p:spPr>
          <a:xfrm>
            <a:off x="683568" y="4971283"/>
            <a:ext cx="3639841" cy="5687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800" dirty="0">
                <a:solidFill>
                  <a:srgbClr val="000000"/>
                </a:solidFill>
              </a:rPr>
              <a:t>Source: http://www.solarpowernrg.com/index.php/projects/featured-projects/146-tien-sher-richmond-project.html</a:t>
            </a:r>
          </a:p>
        </p:txBody>
      </p:sp>
      <p:sp>
        <p:nvSpPr>
          <p:cNvPr id="8" name="Title 1"/>
          <p:cNvSpPr txBox="1">
            <a:spLocks/>
          </p:cNvSpPr>
          <p:nvPr/>
        </p:nvSpPr>
        <p:spPr>
          <a:xfrm>
            <a:off x="4765395" y="4959116"/>
            <a:ext cx="3312368" cy="70213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800" dirty="0">
                <a:solidFill>
                  <a:srgbClr val="000000"/>
                </a:solidFill>
              </a:rPr>
              <a:t>Source: http://www.solar.excluss.com/solar-equipment/solar-panels/</a:t>
            </a:r>
          </a:p>
        </p:txBody>
      </p:sp>
      <p:pic>
        <p:nvPicPr>
          <p:cNvPr id="7" name="Picture 6" descr="http://www.linesolar.com/wp-content/uploads/2013/02/dreamstimelarge_2198455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193"/>
          <a:stretch/>
        </p:blipFill>
        <p:spPr bwMode="auto">
          <a:xfrm>
            <a:off x="683569" y="2545133"/>
            <a:ext cx="3639840" cy="2252019"/>
          </a:xfrm>
          <a:prstGeom prst="rect">
            <a:avLst/>
          </a:prstGeom>
          <a:noFill/>
          <a:ln w="63500">
            <a:solidFill>
              <a:srgbClr val="009999"/>
            </a:solidFill>
          </a:ln>
          <a:extLst>
            <a:ext uri="{909E8E84-426E-40DD-AFC4-6F175D3DCCD1}">
              <a14:hiddenFill xmlns:a14="http://schemas.microsoft.com/office/drawing/2010/main">
                <a:solidFill>
                  <a:srgbClr val="FFFFFF"/>
                </a:solidFill>
              </a14:hiddenFill>
            </a:ext>
          </a:extLst>
        </p:spPr>
      </p:pic>
      <p:pic>
        <p:nvPicPr>
          <p:cNvPr id="12" name="Picture 11" descr="http://www.solar.excluss.com/solar-equipment/solar-panels/solar_panels_for_house.jpg"/>
          <p:cNvPicPr>
            <a:picLocks noChangeAspect="1" noChangeArrowheads="1"/>
          </p:cNvPicPr>
          <p:nvPr/>
        </p:nvPicPr>
        <p:blipFill rotWithShape="1">
          <a:blip r:embed="rId4">
            <a:extLst>
              <a:ext uri="{28A0092B-C50C-407E-A947-70E740481C1C}">
                <a14:useLocalDpi xmlns:a14="http://schemas.microsoft.com/office/drawing/2010/main" val="0"/>
              </a:ext>
            </a:extLst>
          </a:blip>
          <a:srcRect b="8717"/>
          <a:stretch/>
        </p:blipFill>
        <p:spPr bwMode="auto">
          <a:xfrm>
            <a:off x="4765395" y="2545133"/>
            <a:ext cx="3334997" cy="2252020"/>
          </a:xfrm>
          <a:prstGeom prst="rect">
            <a:avLst/>
          </a:prstGeom>
          <a:noFill/>
          <a:ln w="63500">
            <a:solidFill>
              <a:srgbClr val="0099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462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1844824"/>
            <a:ext cx="7920880" cy="39604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US" sz="3400" b="1" dirty="0"/>
              <a:t>Wind </a:t>
            </a:r>
            <a:r>
              <a:rPr lang="en-US" sz="3400" b="1" dirty="0" smtClean="0"/>
              <a:t>power</a:t>
            </a:r>
            <a:endParaRPr lang="en-US" sz="3400" b="1" dirty="0"/>
          </a:p>
          <a:p>
            <a:pPr algn="l">
              <a:lnSpc>
                <a:spcPts val="3200"/>
              </a:lnSpc>
            </a:pPr>
            <a:endParaRPr lang="en-US" sz="3400" b="1" dirty="0"/>
          </a:p>
          <a:p>
            <a:pPr algn="l">
              <a:lnSpc>
                <a:spcPts val="3200"/>
              </a:lnSpc>
            </a:pPr>
            <a:endParaRPr lang="en-US" sz="3400" b="1" dirty="0"/>
          </a:p>
        </p:txBody>
      </p:sp>
      <p:sp>
        <p:nvSpPr>
          <p:cNvPr id="10" name="Title 1"/>
          <p:cNvSpPr txBox="1">
            <a:spLocks/>
          </p:cNvSpPr>
          <p:nvPr/>
        </p:nvSpPr>
        <p:spPr>
          <a:xfrm>
            <a:off x="611560" y="4971283"/>
            <a:ext cx="3639841" cy="5687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800" dirty="0">
                <a:solidFill>
                  <a:srgbClr val="000000"/>
                </a:solidFill>
              </a:rPr>
              <a:t>Source: http://silverford.com/blog/?p=2555</a:t>
            </a:r>
          </a:p>
        </p:txBody>
      </p:sp>
      <p:sp>
        <p:nvSpPr>
          <p:cNvPr id="8" name="Title 1"/>
          <p:cNvSpPr txBox="1">
            <a:spLocks/>
          </p:cNvSpPr>
          <p:nvPr/>
        </p:nvSpPr>
        <p:spPr>
          <a:xfrm>
            <a:off x="3851920" y="4959116"/>
            <a:ext cx="3312368" cy="70213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800" dirty="0">
                <a:solidFill>
                  <a:srgbClr val="000000"/>
                </a:solidFill>
              </a:rPr>
              <a:t>Source: http://www.aedve.info/wind-turbines-to-provide-renewable-energy-at-honda-transmission-plant-in-ohio/</a:t>
            </a:r>
          </a:p>
        </p:txBody>
      </p:sp>
      <p:pic>
        <p:nvPicPr>
          <p:cNvPr id="9" name="Picture 8" descr="http://silverford.com/blog/wp-content/uploads/2011/10/jamesreid.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2598"/>
          <a:stretch/>
        </p:blipFill>
        <p:spPr bwMode="auto">
          <a:xfrm>
            <a:off x="716371" y="2497192"/>
            <a:ext cx="2738499" cy="2340260"/>
          </a:xfrm>
          <a:prstGeom prst="rect">
            <a:avLst/>
          </a:prstGeom>
          <a:noFill/>
          <a:ln w="63500">
            <a:solidFill>
              <a:srgbClr val="009999"/>
            </a:solidFill>
          </a:ln>
          <a:extLst>
            <a:ext uri="{909E8E84-426E-40DD-AFC4-6F175D3DCCD1}">
              <a14:hiddenFill xmlns:a14="http://schemas.microsoft.com/office/drawing/2010/main">
                <a:solidFill>
                  <a:srgbClr val="FFFFFF"/>
                </a:solidFill>
              </a14:hiddenFill>
            </a:ext>
          </a:extLst>
        </p:spPr>
      </p:pic>
      <p:pic>
        <p:nvPicPr>
          <p:cNvPr id="11" name="Picture 10" descr="http://www.aedve.info/wp-content/uploads/2013/02/honda-windfar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47863" y="2497192"/>
            <a:ext cx="3516910" cy="2340260"/>
          </a:xfrm>
          <a:prstGeom prst="rect">
            <a:avLst/>
          </a:prstGeom>
          <a:noFill/>
          <a:ln w="63500">
            <a:solidFill>
              <a:srgbClr val="0099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241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1556792"/>
            <a:ext cx="7920880" cy="39604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US" sz="3400" b="1" dirty="0"/>
              <a:t>Hydroelectric </a:t>
            </a:r>
            <a:r>
              <a:rPr lang="en-US" sz="3400" b="1" dirty="0" smtClean="0"/>
              <a:t>power</a:t>
            </a:r>
            <a:endParaRPr lang="en-US" sz="3400" b="1" dirty="0"/>
          </a:p>
          <a:p>
            <a:pPr algn="l">
              <a:lnSpc>
                <a:spcPts val="3200"/>
              </a:lnSpc>
            </a:pPr>
            <a:endParaRPr lang="en-US" sz="3400" b="1" dirty="0"/>
          </a:p>
          <a:p>
            <a:pPr algn="l">
              <a:lnSpc>
                <a:spcPts val="3200"/>
              </a:lnSpc>
            </a:pPr>
            <a:endParaRPr lang="en-US" sz="3400" b="1" dirty="0"/>
          </a:p>
        </p:txBody>
      </p:sp>
      <p:sp>
        <p:nvSpPr>
          <p:cNvPr id="10" name="Title 1"/>
          <p:cNvSpPr txBox="1">
            <a:spLocks/>
          </p:cNvSpPr>
          <p:nvPr/>
        </p:nvSpPr>
        <p:spPr>
          <a:xfrm>
            <a:off x="611560" y="4948519"/>
            <a:ext cx="3639841" cy="5687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800" dirty="0">
                <a:solidFill>
                  <a:srgbClr val="000000"/>
                </a:solidFill>
              </a:rPr>
              <a:t>Source: http://www.ucsusa.org/clean_energy/our-energy-choices/renewable-energy/environmental-impacts-hydroelectric-power.html#.VT5x_yFViko</a:t>
            </a:r>
          </a:p>
        </p:txBody>
      </p:sp>
      <p:sp>
        <p:nvSpPr>
          <p:cNvPr id="8" name="Title 1"/>
          <p:cNvSpPr txBox="1">
            <a:spLocks/>
          </p:cNvSpPr>
          <p:nvPr/>
        </p:nvSpPr>
        <p:spPr>
          <a:xfrm>
            <a:off x="4439158" y="4853535"/>
            <a:ext cx="3312368" cy="70213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800" dirty="0">
                <a:solidFill>
                  <a:srgbClr val="000000"/>
                </a:solidFill>
              </a:rPr>
              <a:t>Source: http://www.energydigital.com/renewables/3467/Hydroelectric-Power-Leading-the-Way-in-Pakistan</a:t>
            </a:r>
          </a:p>
        </p:txBody>
      </p:sp>
      <p:pic>
        <p:nvPicPr>
          <p:cNvPr id="12" name="Picture 11" descr="http://www.ucsusa.org/sites/default/files/legacy/assets/images/ce/Chief-Joseph-D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282" y="2238554"/>
            <a:ext cx="3522119" cy="2486590"/>
          </a:xfrm>
          <a:prstGeom prst="rect">
            <a:avLst/>
          </a:prstGeom>
          <a:noFill/>
          <a:ln w="63500">
            <a:solidFill>
              <a:srgbClr val="009999"/>
            </a:solidFill>
          </a:ln>
          <a:extLst>
            <a:ext uri="{909E8E84-426E-40DD-AFC4-6F175D3DCCD1}">
              <a14:hiddenFill xmlns:a14="http://schemas.microsoft.com/office/drawing/2010/main">
                <a:solidFill>
                  <a:srgbClr val="FFFFFF"/>
                </a:solidFill>
              </a14:hiddenFill>
            </a:ext>
          </a:extLst>
        </p:spPr>
      </p:pic>
      <p:pic>
        <p:nvPicPr>
          <p:cNvPr id="13" name="Picture 12" descr="http://www.energydigital.com/public/uploads/large/large_Hydroelectric_pla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2213864"/>
            <a:ext cx="4420026" cy="2486266"/>
          </a:xfrm>
          <a:prstGeom prst="rect">
            <a:avLst/>
          </a:prstGeom>
          <a:noFill/>
          <a:ln w="63500">
            <a:solidFill>
              <a:srgbClr val="00999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565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1556792"/>
            <a:ext cx="7920880" cy="39604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US" sz="3400" b="1" dirty="0"/>
              <a:t>Cartoon #4</a:t>
            </a:r>
          </a:p>
          <a:p>
            <a:pPr algn="l">
              <a:lnSpc>
                <a:spcPts val="3200"/>
              </a:lnSpc>
            </a:pPr>
            <a:endParaRPr lang="en-US" sz="3400" b="1" dirty="0"/>
          </a:p>
          <a:p>
            <a:pPr algn="l">
              <a:lnSpc>
                <a:spcPts val="3200"/>
              </a:lnSpc>
            </a:pPr>
            <a:endParaRPr lang="en-US" sz="3400" b="1" dirty="0"/>
          </a:p>
        </p:txBody>
      </p:sp>
      <p:pic>
        <p:nvPicPr>
          <p:cNvPr id="7" name="Picture 6" descr="Fossil Fuel cartoons, Fossil Fuel cartoon, funny, Fossil Fuel picture, Fossil Fuel pictures, Fossil Fuel image, Fossil Fuel images, Fossil Fuel illustration, Fossil Fuel illustr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556792"/>
            <a:ext cx="3711624" cy="4453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4572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1560" y="1988840"/>
            <a:ext cx="7272808" cy="59766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2600" spc="-150" dirty="0">
                <a:solidFill>
                  <a:srgbClr val="000000"/>
                </a:solidFill>
              </a:rPr>
              <a:t>Describe how a world without oil would be different from life as we know it.</a:t>
            </a:r>
          </a:p>
          <a:p>
            <a:pPr algn="l">
              <a:lnSpc>
                <a:spcPts val="3200"/>
              </a:lnSpc>
            </a:pPr>
            <a:endParaRPr lang="en-CA" sz="2600" spc="-150" dirty="0">
              <a:solidFill>
                <a:srgbClr val="000000"/>
              </a:solidFill>
            </a:endParaRPr>
          </a:p>
          <a:p>
            <a:pPr algn="l">
              <a:lnSpc>
                <a:spcPts val="3200"/>
              </a:lnSpc>
            </a:pPr>
            <a:r>
              <a:rPr lang="en-CA" sz="2600" spc="-150" dirty="0">
                <a:solidFill>
                  <a:srgbClr val="000000"/>
                </a:solidFill>
              </a:rPr>
              <a:t>Compile a list of at least three significant changes.</a:t>
            </a:r>
          </a:p>
          <a:p>
            <a:pPr algn="l">
              <a:lnSpc>
                <a:spcPts val="3200"/>
              </a:lnSpc>
            </a:pPr>
            <a:endParaRPr lang="en-CA" sz="2600" spc="-150" dirty="0">
              <a:solidFill>
                <a:srgbClr val="000000"/>
              </a:solidFill>
            </a:endParaRPr>
          </a:p>
          <a:p>
            <a:pPr algn="l">
              <a:lnSpc>
                <a:spcPts val="3200"/>
              </a:lnSpc>
            </a:pPr>
            <a:r>
              <a:rPr lang="en-CA" sz="2600" spc="-150" dirty="0">
                <a:solidFill>
                  <a:srgbClr val="000000"/>
                </a:solidFill>
              </a:rPr>
              <a:t>Be prepared to share with the class.</a:t>
            </a:r>
          </a:p>
        </p:txBody>
      </p:sp>
      <p:sp>
        <p:nvSpPr>
          <p:cNvPr id="4" name="Title 1"/>
          <p:cNvSpPr txBox="1">
            <a:spLocks/>
          </p:cNvSpPr>
          <p:nvPr/>
        </p:nvSpPr>
        <p:spPr>
          <a:xfrm>
            <a:off x="583938" y="1412776"/>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smtClean="0"/>
              <a:t>Think/pair/share</a:t>
            </a:r>
            <a:endParaRPr lang="en-CA" sz="3500" b="1" spc="-150" dirty="0"/>
          </a:p>
        </p:txBody>
      </p:sp>
    </p:spTree>
    <p:extLst>
      <p:ext uri="{BB962C8B-B14F-4D97-AF65-F5344CB8AC3E}">
        <p14:creationId xmlns:p14="http://schemas.microsoft.com/office/powerpoint/2010/main" val="30043123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1560" y="1419171"/>
            <a:ext cx="7920880" cy="288032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2600" spc="-150" dirty="0">
                <a:solidFill>
                  <a:srgbClr val="000000"/>
                </a:solidFill>
              </a:rPr>
              <a:t>“When resources are degraded, we start competing for them, whether it is at the local level in Kenya, where we had tribal clashes over land and water, or at the global level where we’re fighting over water, oil, and minerals. So one way to promote peace is to promote sustainable management and equitable distribution of resources.” </a:t>
            </a:r>
            <a:endParaRPr lang="en-CA" sz="2600" spc="-150" dirty="0" smtClean="0">
              <a:solidFill>
                <a:srgbClr val="000000"/>
              </a:solidFill>
            </a:endParaRPr>
          </a:p>
          <a:p>
            <a:pPr algn="l">
              <a:lnSpc>
                <a:spcPts val="3200"/>
              </a:lnSpc>
            </a:pPr>
            <a:r>
              <a:rPr lang="en-CA" sz="2600" spc="-150" dirty="0" smtClean="0">
                <a:solidFill>
                  <a:srgbClr val="000000"/>
                </a:solidFill>
              </a:rPr>
              <a:t>– </a:t>
            </a:r>
            <a:r>
              <a:rPr lang="en-CA" sz="2600" spc="-150" dirty="0" err="1">
                <a:solidFill>
                  <a:srgbClr val="000000"/>
                </a:solidFill>
              </a:rPr>
              <a:t>Wangari</a:t>
            </a:r>
            <a:r>
              <a:rPr lang="en-CA" sz="2600" spc="-150" dirty="0">
                <a:solidFill>
                  <a:srgbClr val="000000"/>
                </a:solidFill>
              </a:rPr>
              <a:t> </a:t>
            </a:r>
            <a:r>
              <a:rPr lang="en-CA" sz="2600" spc="-150" dirty="0" err="1">
                <a:solidFill>
                  <a:srgbClr val="000000"/>
                </a:solidFill>
              </a:rPr>
              <a:t>Maathi</a:t>
            </a:r>
            <a:endParaRPr lang="en-CA" sz="2600" spc="-150" dirty="0">
              <a:solidFill>
                <a:srgbClr val="000000"/>
              </a:solidFill>
            </a:endParaRPr>
          </a:p>
        </p:txBody>
      </p:sp>
      <p:pic>
        <p:nvPicPr>
          <p:cNvPr id="5" name="Picture 4" descr="http://www.opportunitiesforafricans.com/wp-content/uploads/2012/10/Wangari-Maathai.jpg"/>
          <p:cNvPicPr>
            <a:picLocks noChangeAspect="1" noChangeArrowheads="1"/>
          </p:cNvPicPr>
          <p:nvPr/>
        </p:nvPicPr>
        <p:blipFill rotWithShape="1">
          <a:blip r:embed="rId3">
            <a:extLst>
              <a:ext uri="{28A0092B-C50C-407E-A947-70E740481C1C}">
                <a14:useLocalDpi xmlns:a14="http://schemas.microsoft.com/office/drawing/2010/main" val="0"/>
              </a:ext>
            </a:extLst>
          </a:blip>
          <a:srcRect t="-456" b="1299"/>
          <a:stretch/>
        </p:blipFill>
        <p:spPr bwMode="auto">
          <a:xfrm>
            <a:off x="5451362" y="4284000"/>
            <a:ext cx="3692638" cy="19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103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1560" y="1268760"/>
            <a:ext cx="7776864" cy="59766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2600" spc="-150" dirty="0">
                <a:solidFill>
                  <a:srgbClr val="000000"/>
                </a:solidFill>
              </a:rPr>
              <a:t>Throughout this power point presentation you will analyze four cartoons.</a:t>
            </a:r>
          </a:p>
          <a:p>
            <a:pPr algn="l"/>
            <a:endParaRPr lang="en-CA" sz="800" spc="-150" dirty="0">
              <a:solidFill>
                <a:srgbClr val="000000"/>
              </a:solidFill>
            </a:endParaRPr>
          </a:p>
          <a:p>
            <a:pPr algn="l"/>
            <a:r>
              <a:rPr lang="en-CA" sz="2600" spc="-150" dirty="0">
                <a:solidFill>
                  <a:srgbClr val="000000"/>
                </a:solidFill>
              </a:rPr>
              <a:t>For each cartoon you will identify these five elements:</a:t>
            </a:r>
          </a:p>
          <a:p>
            <a:pPr algn="l"/>
            <a:endParaRPr lang="en-CA" sz="800" spc="-150" dirty="0">
              <a:solidFill>
                <a:srgbClr val="000000"/>
              </a:solidFill>
            </a:endParaRPr>
          </a:p>
          <a:p>
            <a:pPr algn="l"/>
            <a:r>
              <a:rPr lang="en-CA" sz="2600" b="1" spc="-150" dirty="0">
                <a:solidFill>
                  <a:srgbClr val="000000"/>
                </a:solidFill>
              </a:rPr>
              <a:t>1. Symbolism: </a:t>
            </a:r>
            <a:r>
              <a:rPr lang="en-CA" sz="2600" spc="-150" dirty="0">
                <a:solidFill>
                  <a:srgbClr val="000000"/>
                </a:solidFill>
              </a:rPr>
              <a:t>using an object to stand for an idea.</a:t>
            </a:r>
          </a:p>
          <a:p>
            <a:pPr algn="l"/>
            <a:r>
              <a:rPr lang="en-CA" sz="2600" b="1" spc="-150" dirty="0">
                <a:solidFill>
                  <a:srgbClr val="000000"/>
                </a:solidFill>
              </a:rPr>
              <a:t>2. Captioning &amp; Labels: </a:t>
            </a:r>
            <a:r>
              <a:rPr lang="en-CA" sz="2600" spc="-150" dirty="0">
                <a:solidFill>
                  <a:srgbClr val="000000"/>
                </a:solidFill>
              </a:rPr>
              <a:t>used for clarity and emphasis. </a:t>
            </a:r>
          </a:p>
          <a:p>
            <a:pPr algn="l"/>
            <a:r>
              <a:rPr lang="en-CA" sz="2600" b="1" spc="-150" dirty="0">
                <a:solidFill>
                  <a:srgbClr val="000000"/>
                </a:solidFill>
              </a:rPr>
              <a:t>3. Analogy: </a:t>
            </a:r>
            <a:r>
              <a:rPr lang="en-CA" sz="2600" spc="-150" dirty="0">
                <a:solidFill>
                  <a:srgbClr val="000000"/>
                </a:solidFill>
              </a:rPr>
              <a:t>a comparison between two unlike things that share some characteristics.</a:t>
            </a:r>
          </a:p>
          <a:p>
            <a:pPr algn="l"/>
            <a:r>
              <a:rPr lang="en-CA" sz="2600" b="1" spc="-150" dirty="0">
                <a:solidFill>
                  <a:srgbClr val="000000"/>
                </a:solidFill>
              </a:rPr>
              <a:t>4. Irony: </a:t>
            </a:r>
            <a:r>
              <a:rPr lang="en-CA" sz="2600" spc="-150" dirty="0">
                <a:solidFill>
                  <a:srgbClr val="000000"/>
                </a:solidFill>
              </a:rPr>
              <a:t>the difference between the way things are and the way things are expected to be. </a:t>
            </a:r>
          </a:p>
          <a:p>
            <a:pPr algn="l"/>
            <a:r>
              <a:rPr lang="en-CA" sz="2600" b="1" spc="-150" dirty="0">
                <a:solidFill>
                  <a:srgbClr val="000000"/>
                </a:solidFill>
              </a:rPr>
              <a:t>5. Exaggeration: </a:t>
            </a:r>
            <a:r>
              <a:rPr lang="en-CA" sz="2600" spc="-150" dirty="0">
                <a:solidFill>
                  <a:srgbClr val="000000"/>
                </a:solidFill>
              </a:rPr>
              <a:t>overstating or magnifying a problem or a physical feature or habit.</a:t>
            </a:r>
          </a:p>
        </p:txBody>
      </p:sp>
    </p:spTree>
    <p:extLst>
      <p:ext uri="{BB962C8B-B14F-4D97-AF65-F5344CB8AC3E}">
        <p14:creationId xmlns:p14="http://schemas.microsoft.com/office/powerpoint/2010/main" val="3329747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55576" y="1268760"/>
            <a:ext cx="7920880" cy="39604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US" sz="3400" b="1" dirty="0"/>
              <a:t>Cartoon #1</a:t>
            </a:r>
          </a:p>
        </p:txBody>
      </p:sp>
      <p:pic>
        <p:nvPicPr>
          <p:cNvPr id="9" name="Picture 8" descr="Solar Oil Rig"/>
          <p:cNvPicPr>
            <a:picLocks noChangeAspect="1" noChangeArrowheads="1"/>
          </p:cNvPicPr>
          <p:nvPr/>
        </p:nvPicPr>
        <p:blipFill rotWithShape="1">
          <a:blip r:embed="rId3">
            <a:extLst>
              <a:ext uri="{28A0092B-C50C-407E-A947-70E740481C1C}">
                <a14:useLocalDpi xmlns:a14="http://schemas.microsoft.com/office/drawing/2010/main" val="0"/>
              </a:ext>
            </a:extLst>
          </a:blip>
          <a:srcRect l="-531" t="149" r="531" b="10147"/>
          <a:stretch/>
        </p:blipFill>
        <p:spPr bwMode="auto">
          <a:xfrm>
            <a:off x="731673" y="1701296"/>
            <a:ext cx="6779957" cy="439200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7092280" y="5975662"/>
            <a:ext cx="2592288" cy="47767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1200" dirty="0">
                <a:solidFill>
                  <a:srgbClr val="000000"/>
                </a:solidFill>
              </a:rPr>
              <a:t>Source: Carol Simpson</a:t>
            </a:r>
          </a:p>
        </p:txBody>
      </p:sp>
    </p:spTree>
    <p:extLst>
      <p:ext uri="{BB962C8B-B14F-4D97-AF65-F5344CB8AC3E}">
        <p14:creationId xmlns:p14="http://schemas.microsoft.com/office/powerpoint/2010/main" val="2003128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1560" y="1412776"/>
            <a:ext cx="8136904" cy="59766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2600" spc="-150" dirty="0">
                <a:solidFill>
                  <a:srgbClr val="000000"/>
                </a:solidFill>
              </a:rPr>
              <a:t>Nobody knows exactly when the world will run out of oil, but a commonly accepted reference point does exist which helps us get a general sense of how much time we have left.  </a:t>
            </a:r>
          </a:p>
          <a:p>
            <a:pPr algn="l"/>
            <a:endParaRPr lang="en-CA" sz="1000" spc="-150" dirty="0">
              <a:solidFill>
                <a:srgbClr val="000000"/>
              </a:solidFill>
            </a:endParaRPr>
          </a:p>
          <a:p>
            <a:pPr algn="l"/>
            <a:r>
              <a:rPr lang="en-CA" sz="2600" spc="-150" dirty="0">
                <a:solidFill>
                  <a:srgbClr val="000000"/>
                </a:solidFill>
              </a:rPr>
              <a:t>This reference point is known as ‘Peak </a:t>
            </a:r>
            <a:r>
              <a:rPr lang="en-CA" sz="2600" spc="-150" dirty="0" smtClean="0">
                <a:solidFill>
                  <a:srgbClr val="000000"/>
                </a:solidFill>
              </a:rPr>
              <a:t>Oil.’</a:t>
            </a:r>
          </a:p>
          <a:p>
            <a:pPr algn="l"/>
            <a:endParaRPr lang="en-CA" sz="800" spc="-150" dirty="0">
              <a:solidFill>
                <a:srgbClr val="000000"/>
              </a:solidFill>
            </a:endParaRPr>
          </a:p>
          <a:p>
            <a:pPr algn="l"/>
            <a:r>
              <a:rPr lang="en-CA" sz="2600" spc="-150" dirty="0">
                <a:solidFill>
                  <a:srgbClr val="000000"/>
                </a:solidFill>
              </a:rPr>
              <a:t>Predictions of when we will reach global ‘Peak Oil’ vary.  Some experts believe it has already happened, some believe it will  happen in the near future, and some believe we can avoid it by investing in alternative energy sources.</a:t>
            </a:r>
          </a:p>
          <a:p>
            <a:pPr algn="l"/>
            <a:endParaRPr lang="en-CA" sz="2600" spc="-150" dirty="0">
              <a:solidFill>
                <a:srgbClr val="000000"/>
              </a:solidFill>
            </a:endParaRPr>
          </a:p>
        </p:txBody>
      </p:sp>
    </p:spTree>
    <p:extLst>
      <p:ext uri="{BB962C8B-B14F-4D97-AF65-F5344CB8AC3E}">
        <p14:creationId xmlns:p14="http://schemas.microsoft.com/office/powerpoint/2010/main" val="827151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1560" y="1412776"/>
            <a:ext cx="8136904" cy="59766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2600" spc="-150" dirty="0">
                <a:solidFill>
                  <a:srgbClr val="000000"/>
                </a:solidFill>
              </a:rPr>
              <a:t>‘</a:t>
            </a:r>
            <a:r>
              <a:rPr lang="en-CA" sz="2600" spc="-150" dirty="0" err="1">
                <a:solidFill>
                  <a:srgbClr val="000000"/>
                </a:solidFill>
              </a:rPr>
              <a:t>Hubbert</a:t>
            </a:r>
            <a:r>
              <a:rPr lang="en-CA" sz="2600" spc="-150" dirty="0">
                <a:solidFill>
                  <a:srgbClr val="000000"/>
                </a:solidFill>
              </a:rPr>
              <a:t> Peak Theory’ was developed by American geologist M. King </a:t>
            </a:r>
            <a:r>
              <a:rPr lang="en-CA" sz="2600" spc="-150" dirty="0" err="1">
                <a:solidFill>
                  <a:srgbClr val="000000"/>
                </a:solidFill>
              </a:rPr>
              <a:t>Hubbert</a:t>
            </a:r>
            <a:r>
              <a:rPr lang="en-CA" sz="2600" spc="-150" dirty="0">
                <a:solidFill>
                  <a:srgbClr val="000000"/>
                </a:solidFill>
              </a:rPr>
              <a:t> (</a:t>
            </a:r>
            <a:r>
              <a:rPr lang="en-CA" sz="2600" spc="-150" dirty="0" smtClean="0">
                <a:solidFill>
                  <a:srgbClr val="000000"/>
                </a:solidFill>
              </a:rPr>
              <a:t>1903–1989</a:t>
            </a:r>
            <a:r>
              <a:rPr lang="en-CA" sz="2600" spc="-150" dirty="0">
                <a:solidFill>
                  <a:srgbClr val="000000"/>
                </a:solidFill>
              </a:rPr>
              <a:t>).</a:t>
            </a:r>
          </a:p>
          <a:p>
            <a:pPr algn="l"/>
            <a:endParaRPr lang="en-CA" sz="800" spc="-150" dirty="0">
              <a:solidFill>
                <a:srgbClr val="000000"/>
              </a:solidFill>
            </a:endParaRPr>
          </a:p>
          <a:p>
            <a:pPr algn="l"/>
            <a:r>
              <a:rPr lang="en-CA" sz="2600" spc="-150" dirty="0">
                <a:solidFill>
                  <a:srgbClr val="000000"/>
                </a:solidFill>
              </a:rPr>
              <a:t>The term ‘Peak Oil’ refers to the point of maximum oil production on earth.</a:t>
            </a:r>
          </a:p>
          <a:p>
            <a:pPr algn="l"/>
            <a:endParaRPr lang="en-CA" sz="800" spc="-150" dirty="0">
              <a:solidFill>
                <a:srgbClr val="000000"/>
              </a:solidFill>
            </a:endParaRPr>
          </a:p>
          <a:p>
            <a:pPr algn="l"/>
            <a:r>
              <a:rPr lang="en-CA" sz="2600" spc="-150" dirty="0" err="1">
                <a:solidFill>
                  <a:srgbClr val="000000"/>
                </a:solidFill>
              </a:rPr>
              <a:t>Hubbert</a:t>
            </a:r>
            <a:r>
              <a:rPr lang="en-CA" sz="2600" spc="-150" dirty="0">
                <a:solidFill>
                  <a:srgbClr val="000000"/>
                </a:solidFill>
              </a:rPr>
              <a:t> used a bell shaped curve to illustrate his </a:t>
            </a:r>
            <a:r>
              <a:rPr lang="en-CA" sz="2600" spc="-150" dirty="0" smtClean="0">
                <a:solidFill>
                  <a:srgbClr val="000000"/>
                </a:solidFill>
              </a:rPr>
              <a:t>observation</a:t>
            </a:r>
            <a:r>
              <a:rPr lang="en-CA" sz="2600" spc="-150" dirty="0">
                <a:solidFill>
                  <a:srgbClr val="000000"/>
                </a:solidFill>
              </a:rPr>
              <a:t>–</a:t>
            </a:r>
            <a:r>
              <a:rPr lang="en-CA" sz="2600" spc="-150" dirty="0" smtClean="0">
                <a:solidFill>
                  <a:srgbClr val="000000"/>
                </a:solidFill>
              </a:rPr>
              <a:t>the </a:t>
            </a:r>
            <a:r>
              <a:rPr lang="en-CA" sz="2600" spc="-150" dirty="0">
                <a:solidFill>
                  <a:srgbClr val="000000"/>
                </a:solidFill>
              </a:rPr>
              <a:t>amount of oil under the ground in any region is finite (non-renewable), therefore the rate of production must reach a maximum and decline.</a:t>
            </a:r>
          </a:p>
          <a:p>
            <a:pPr algn="l"/>
            <a:endParaRPr lang="en-CA" sz="2600" spc="-150" dirty="0">
              <a:solidFill>
                <a:srgbClr val="000000"/>
              </a:solidFill>
            </a:endParaRPr>
          </a:p>
        </p:txBody>
      </p:sp>
    </p:spTree>
    <p:extLst>
      <p:ext uri="{BB962C8B-B14F-4D97-AF65-F5344CB8AC3E}">
        <p14:creationId xmlns:p14="http://schemas.microsoft.com/office/powerpoint/2010/main" val="3505879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012160" y="5877272"/>
            <a:ext cx="3024336" cy="47767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1200" dirty="0" smtClean="0">
                <a:solidFill>
                  <a:srgbClr val="000000"/>
                </a:solidFill>
              </a:rPr>
              <a:t>Source: www.explainingthefuture.com</a:t>
            </a:r>
            <a:endParaRPr lang="en-CA" sz="1200" dirty="0">
              <a:solidFill>
                <a:srgbClr val="000000"/>
              </a:solidFill>
            </a:endParaRPr>
          </a:p>
        </p:txBody>
      </p:sp>
      <p:pic>
        <p:nvPicPr>
          <p:cNvPr id="2" name="Picture 1"/>
          <p:cNvPicPr>
            <a:picLocks noChangeAspect="1"/>
          </p:cNvPicPr>
          <p:nvPr/>
        </p:nvPicPr>
        <p:blipFill>
          <a:blip r:embed="rId3"/>
          <a:stretch>
            <a:fillRect/>
          </a:stretch>
        </p:blipFill>
        <p:spPr>
          <a:xfrm>
            <a:off x="1331640" y="1340768"/>
            <a:ext cx="6461293" cy="3961074"/>
          </a:xfrm>
          <a:prstGeom prst="rect">
            <a:avLst/>
          </a:prstGeom>
        </p:spPr>
      </p:pic>
    </p:spTree>
    <p:extLst>
      <p:ext uri="{BB962C8B-B14F-4D97-AF65-F5344CB8AC3E}">
        <p14:creationId xmlns:p14="http://schemas.microsoft.com/office/powerpoint/2010/main" val="3948436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11560" y="1988840"/>
            <a:ext cx="7272808" cy="597666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34963" indent="-334963" algn="l">
              <a:lnSpc>
                <a:spcPts val="3200"/>
              </a:lnSpc>
              <a:buFont typeface="Arial" panose="020B0604020202020204" pitchFamily="34" charset="0"/>
              <a:buChar char="•"/>
            </a:pPr>
            <a:r>
              <a:rPr lang="en-CA" sz="2600" spc="-150" dirty="0">
                <a:solidFill>
                  <a:srgbClr val="000000"/>
                </a:solidFill>
              </a:rPr>
              <a:t>Estimates don’t account for unconventional oil sources (i.e. technology is constantly improving making the impossible possible).</a:t>
            </a:r>
          </a:p>
          <a:p>
            <a:pPr marL="334963" indent="-334963" algn="l">
              <a:lnSpc>
                <a:spcPts val="3200"/>
              </a:lnSpc>
              <a:buFont typeface="Arial" panose="020B0604020202020204" pitchFamily="34" charset="0"/>
              <a:buChar char="•"/>
            </a:pPr>
            <a:endParaRPr lang="en-CA" sz="1200" spc="-150" dirty="0">
              <a:solidFill>
                <a:srgbClr val="000000"/>
              </a:solidFill>
            </a:endParaRPr>
          </a:p>
          <a:p>
            <a:pPr marL="334963" indent="-334963" algn="l">
              <a:lnSpc>
                <a:spcPts val="3200"/>
              </a:lnSpc>
              <a:buFont typeface="Arial" panose="020B0604020202020204" pitchFamily="34" charset="0"/>
              <a:buChar char="•"/>
            </a:pPr>
            <a:r>
              <a:rPr lang="en-CA" sz="2600" spc="-150" dirty="0">
                <a:solidFill>
                  <a:srgbClr val="000000"/>
                </a:solidFill>
              </a:rPr>
              <a:t>Estimates are often underestimates, therefore the peak oil date keeps changing (i.e. in countries experiencing unrest it’s difficult to conduct a thorough exploration).</a:t>
            </a:r>
          </a:p>
        </p:txBody>
      </p:sp>
      <p:sp>
        <p:nvSpPr>
          <p:cNvPr id="4" name="Title 1"/>
          <p:cNvSpPr txBox="1">
            <a:spLocks/>
          </p:cNvSpPr>
          <p:nvPr/>
        </p:nvSpPr>
        <p:spPr>
          <a:xfrm>
            <a:off x="583938" y="1412776"/>
            <a:ext cx="730043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CA" sz="3500" b="1" spc="-150" dirty="0"/>
              <a:t>Criticisms of </a:t>
            </a:r>
            <a:r>
              <a:rPr lang="en-CA" sz="3500" b="1" spc="-150" dirty="0" smtClean="0"/>
              <a:t>peak </a:t>
            </a:r>
            <a:r>
              <a:rPr lang="en-CA" sz="3500" b="1" spc="-150" dirty="0"/>
              <a:t>o</a:t>
            </a:r>
            <a:r>
              <a:rPr lang="en-CA" sz="3500" b="1" spc="-150" dirty="0" smtClean="0"/>
              <a:t>il </a:t>
            </a:r>
            <a:r>
              <a:rPr lang="en-CA" sz="3500" b="1" spc="-150" dirty="0"/>
              <a:t>t</a:t>
            </a:r>
            <a:r>
              <a:rPr lang="en-CA" sz="3500" b="1" spc="-150" dirty="0" smtClean="0"/>
              <a:t>heory</a:t>
            </a:r>
            <a:endParaRPr lang="en-CA" sz="3500" b="1" spc="-150" dirty="0"/>
          </a:p>
        </p:txBody>
      </p:sp>
    </p:spTree>
    <p:extLst>
      <p:ext uri="{BB962C8B-B14F-4D97-AF65-F5344CB8AC3E}">
        <p14:creationId xmlns:p14="http://schemas.microsoft.com/office/powerpoint/2010/main" val="2801457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55576" y="1268760"/>
            <a:ext cx="7920880" cy="39604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200"/>
              </a:lnSpc>
            </a:pPr>
            <a:r>
              <a:rPr lang="en-US" sz="3400" b="1" dirty="0"/>
              <a:t>Cartoon </a:t>
            </a:r>
            <a:r>
              <a:rPr lang="en-US" sz="3400" b="1" dirty="0" smtClean="0"/>
              <a:t>#2</a:t>
            </a:r>
            <a:endParaRPr lang="en-US" sz="3400" b="1" dirty="0"/>
          </a:p>
        </p:txBody>
      </p:sp>
      <p:sp>
        <p:nvSpPr>
          <p:cNvPr id="10" name="Title 1"/>
          <p:cNvSpPr txBox="1">
            <a:spLocks/>
          </p:cNvSpPr>
          <p:nvPr/>
        </p:nvSpPr>
        <p:spPr>
          <a:xfrm>
            <a:off x="7092280" y="5975662"/>
            <a:ext cx="2592288" cy="47767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1200" dirty="0" smtClean="0">
                <a:solidFill>
                  <a:srgbClr val="000000"/>
                </a:solidFill>
              </a:rPr>
              <a:t>Source: Mackay </a:t>
            </a:r>
            <a:r>
              <a:rPr lang="en-CA" sz="1200" dirty="0">
                <a:solidFill>
                  <a:srgbClr val="000000"/>
                </a:solidFill>
              </a:rPr>
              <a:t>cartoons</a:t>
            </a:r>
          </a:p>
        </p:txBody>
      </p:sp>
      <p:pic>
        <p:nvPicPr>
          <p:cNvPr id="2" name="Picture 1"/>
          <p:cNvPicPr>
            <a:picLocks noChangeAspect="1"/>
          </p:cNvPicPr>
          <p:nvPr/>
        </p:nvPicPr>
        <p:blipFill>
          <a:blip r:embed="rId3"/>
          <a:stretch>
            <a:fillRect/>
          </a:stretch>
        </p:blipFill>
        <p:spPr>
          <a:xfrm>
            <a:off x="827584" y="1844823"/>
            <a:ext cx="4175589" cy="4175589"/>
          </a:xfrm>
          <a:prstGeom prst="rect">
            <a:avLst/>
          </a:prstGeom>
        </p:spPr>
      </p:pic>
    </p:spTree>
    <p:extLst>
      <p:ext uri="{BB962C8B-B14F-4D97-AF65-F5344CB8AC3E}">
        <p14:creationId xmlns:p14="http://schemas.microsoft.com/office/powerpoint/2010/main" val="1123490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ommon Threads">
      <a:dk1>
        <a:srgbClr val="00A6A2"/>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mon Threads">
      <a:majorFont>
        <a:latin typeface="Incised901 Lt B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ubtitle/title slide">
  <a:themeElements>
    <a:clrScheme name="Custom 6">
      <a:dk1>
        <a:srgbClr val="00A6A2"/>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7F7F7F"/>
      </a:folHlink>
    </a:clrScheme>
    <a:fontScheme name="Common Threads">
      <a:majorFont>
        <a:latin typeface="Incised901 Lt B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fo slide">
  <a:themeElements>
    <a:clrScheme name="Custom 5">
      <a:dk1>
        <a:srgbClr val="00A6A2"/>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A6A2"/>
      </a:folHlink>
    </a:clrScheme>
    <a:fontScheme name="Common Threads">
      <a:majorFont>
        <a:latin typeface="Incised901 Lt B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Common Threads">
      <a:dk1>
        <a:srgbClr val="00A6A2"/>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mon Threads">
      <a:majorFont>
        <a:latin typeface="Incised901 Lt BT"/>
        <a:ea typeface=""/>
        <a:cs typeface=""/>
      </a:majorFont>
      <a:minorFont>
        <a:latin typeface="Incised901 Lt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818</TotalTime>
  <Words>760</Words>
  <Application>Microsoft Office PowerPoint</Application>
  <PresentationFormat>On-screen Show (4:3)</PresentationFormat>
  <Paragraphs>97</Paragraphs>
  <Slides>25</Slides>
  <Notes>25</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25</vt:i4>
      </vt:variant>
    </vt:vector>
  </HeadingPairs>
  <TitlesOfParts>
    <vt:vector size="32" baseType="lpstr">
      <vt:lpstr>Arial</vt:lpstr>
      <vt:lpstr>Calibri</vt:lpstr>
      <vt:lpstr>Incised901 Lt BT</vt:lpstr>
      <vt:lpstr>Custom Design</vt:lpstr>
      <vt:lpstr>subtitle/title slide</vt:lpstr>
      <vt:lpstr>info slide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ferorek</dc:creator>
  <cp:lastModifiedBy>Ferorelli, Kristina</cp:lastModifiedBy>
  <cp:revision>76</cp:revision>
  <cp:lastPrinted>2015-11-13T16:21:28Z</cp:lastPrinted>
  <dcterms:created xsi:type="dcterms:W3CDTF">2015-05-19T15:54:27Z</dcterms:created>
  <dcterms:modified xsi:type="dcterms:W3CDTF">2016-12-23T13:57:32Z</dcterms:modified>
</cp:coreProperties>
</file>