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2" r:id="rId3"/>
    <p:sldMasterId id="2147483666" r:id="rId4"/>
  </p:sldMasterIdLst>
  <p:notesMasterIdLst>
    <p:notesMasterId r:id="rId46"/>
  </p:notesMasterIdLst>
  <p:handoutMasterIdLst>
    <p:handoutMasterId r:id="rId47"/>
  </p:handoutMasterIdLst>
  <p:sldIdLst>
    <p:sldId id="256" r:id="rId5"/>
    <p:sldId id="343" r:id="rId6"/>
    <p:sldId id="376" r:id="rId7"/>
    <p:sldId id="377" r:id="rId8"/>
    <p:sldId id="366" r:id="rId9"/>
    <p:sldId id="367" r:id="rId10"/>
    <p:sldId id="378" r:id="rId11"/>
    <p:sldId id="36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69" r:id="rId27"/>
    <p:sldId id="393" r:id="rId28"/>
    <p:sldId id="371" r:id="rId29"/>
    <p:sldId id="372" r:id="rId30"/>
    <p:sldId id="394" r:id="rId31"/>
    <p:sldId id="395" r:id="rId32"/>
    <p:sldId id="374" r:id="rId33"/>
    <p:sldId id="396" r:id="rId34"/>
    <p:sldId id="397" r:id="rId35"/>
    <p:sldId id="398" r:id="rId36"/>
    <p:sldId id="399" r:id="rId37"/>
    <p:sldId id="400" r:id="rId38"/>
    <p:sldId id="375" r:id="rId39"/>
    <p:sldId id="401" r:id="rId40"/>
    <p:sldId id="402" r:id="rId41"/>
    <p:sldId id="403" r:id="rId42"/>
    <p:sldId id="404" r:id="rId43"/>
    <p:sldId id="405" r:id="rId44"/>
    <p:sldId id="406"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66" autoAdjust="0"/>
    <p:restoredTop sz="94660"/>
  </p:normalViewPr>
  <p:slideViewPr>
    <p:cSldViewPr>
      <p:cViewPr varScale="1">
        <p:scale>
          <a:sx n="73" d="100"/>
          <a:sy n="73" d="100"/>
        </p:scale>
        <p:origin x="870" y="66"/>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56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054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a:p>
        </p:txBody>
      </p:sp>
    </p:spTree>
    <p:extLst>
      <p:ext uri="{BB962C8B-B14F-4D97-AF65-F5344CB8AC3E}">
        <p14:creationId xmlns:p14="http://schemas.microsoft.com/office/powerpoint/2010/main" val="1591263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85485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226035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729073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29140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42459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522624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30621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659351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503843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829322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63767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642443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628204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979927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13541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402059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768608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181662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358870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126936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593315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64550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4158581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215060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204731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062043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715191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206737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485590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030791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248552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557969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417335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036833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402197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11057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33629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45520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45207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13507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3636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4231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7151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371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2445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8586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760EC-57F0-4A79-8F61-ED9115704460}"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9046287"/>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7D4AF-3251-4176-B2ED-352AF1798B7D}"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56785"/>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239F0-0234-4DB9-8BB5-B635F5AB68B7}"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7180055"/>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CC6EB-D90A-4C0B-B2AA-E1EBB1566D11}" type="slidenum">
              <a:rPr lang="en-CA" smtClean="0"/>
              <a:t>‹#›</a:t>
            </a:fld>
            <a:endParaRPr lang="en-CA"/>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5428944"/>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7Zqdqa4YNvI"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ted.com/talks/nic_marks_the_happy_planet_index?language=e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chartsbin.com/view/b6h"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ssfindex.com/ssi2014/maps/wellbeings/StatPlanet.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ted.com/talks/michael_green_what_the_social_progress_index_can_reveal_about_your_country?language=en"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p4DWx1--s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08312" y="2384884"/>
            <a:ext cx="7034639" cy="9001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b="1" spc="-150" dirty="0"/>
              <a:t>Beyond GDP: </a:t>
            </a:r>
          </a:p>
        </p:txBody>
      </p:sp>
      <p:sp>
        <p:nvSpPr>
          <p:cNvPr id="3" name="Title 1"/>
          <p:cNvSpPr txBox="1">
            <a:spLocks/>
          </p:cNvSpPr>
          <p:nvPr/>
        </p:nvSpPr>
        <p:spPr>
          <a:xfrm>
            <a:off x="1929849" y="2780928"/>
            <a:ext cx="7034639"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CA" sz="3200" dirty="0"/>
          </a:p>
        </p:txBody>
      </p:sp>
      <p:sp>
        <p:nvSpPr>
          <p:cNvPr id="4" name="Title 1"/>
          <p:cNvSpPr txBox="1">
            <a:spLocks/>
          </p:cNvSpPr>
          <p:nvPr/>
        </p:nvSpPr>
        <p:spPr>
          <a:xfrm>
            <a:off x="2411760" y="2996952"/>
            <a:ext cx="5234440" cy="9001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000"/>
              </a:lnSpc>
            </a:pPr>
            <a:r>
              <a:rPr lang="en-CA" sz="3200" spc="-150" dirty="0"/>
              <a:t>New Measures of Progress and Sustainability</a:t>
            </a:r>
            <a:endParaRPr lang="en-US" sz="3200" spc="-150" dirty="0"/>
          </a:p>
        </p:txBody>
      </p:sp>
    </p:spTree>
    <p:extLst>
      <p:ext uri="{BB962C8B-B14F-4D97-AF65-F5344CB8AC3E}">
        <p14:creationId xmlns:p14="http://schemas.microsoft.com/office/powerpoint/2010/main" val="394768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8218" y="1916832"/>
            <a:ext cx="6474062" cy="19442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ts val="2500"/>
              </a:lnSpc>
              <a:buClr>
                <a:srgbClr val="009999"/>
              </a:buClr>
              <a:buFont typeface="Arial" panose="020B0604020202020204" pitchFamily="34" charset="0"/>
              <a:buChar char="•"/>
            </a:pPr>
            <a:r>
              <a:rPr lang="en-CA" sz="2000" spc="-150" dirty="0">
                <a:solidFill>
                  <a:srgbClr val="000000"/>
                </a:solidFill>
              </a:rPr>
              <a:t>Also called the Index of Sustainable Welfare (</a:t>
            </a:r>
            <a:r>
              <a:rPr lang="en-CA" sz="2000" spc="-150" dirty="0" err="1">
                <a:solidFill>
                  <a:srgbClr val="000000"/>
                </a:solidFill>
              </a:rPr>
              <a:t>ISEW</a:t>
            </a:r>
            <a:r>
              <a:rPr lang="en-CA" sz="2000" spc="-150" dirty="0">
                <a:solidFill>
                  <a:srgbClr val="000000"/>
                </a:solidFill>
              </a:rPr>
              <a:t>)</a:t>
            </a:r>
          </a:p>
          <a:p>
            <a:pPr marL="342900" indent="-342900" algn="l">
              <a:lnSpc>
                <a:spcPts val="2500"/>
              </a:lnSpc>
              <a:buClr>
                <a:srgbClr val="009999"/>
              </a:buClr>
              <a:buFont typeface="Arial" panose="020B0604020202020204" pitchFamily="34" charset="0"/>
              <a:buChar char="•"/>
            </a:pPr>
            <a:endParaRPr lang="en-CA" sz="2000" spc="-150" dirty="0">
              <a:solidFill>
                <a:srgbClr val="000000"/>
              </a:solidFill>
            </a:endParaRPr>
          </a:p>
          <a:p>
            <a:pPr marL="342900" indent="-342900" algn="l">
              <a:lnSpc>
                <a:spcPts val="2500"/>
              </a:lnSpc>
              <a:buClr>
                <a:srgbClr val="009999"/>
              </a:buClr>
              <a:buFont typeface="Arial" panose="020B0604020202020204" pitchFamily="34" charset="0"/>
              <a:buChar char="•"/>
            </a:pPr>
            <a:r>
              <a:rPr lang="en-CA" sz="2000" spc="-150" dirty="0">
                <a:solidFill>
                  <a:srgbClr val="000000"/>
                </a:solidFill>
              </a:rPr>
              <a:t>GPI is calculated by adjusting GDP by subtracting social and environmental costs, and adding in the value of non-market productive activity, such as volunteer work and child rearing</a:t>
            </a:r>
            <a:endParaRPr lang="en-CA" sz="1800" spc="-150" dirty="0">
              <a:solidFill>
                <a:srgbClr val="000000"/>
              </a:solidFill>
            </a:endParaRPr>
          </a:p>
        </p:txBody>
      </p:sp>
      <p:sp>
        <p:nvSpPr>
          <p:cNvPr id="4" name="Title 1"/>
          <p:cNvSpPr txBox="1">
            <a:spLocks/>
          </p:cNvSpPr>
          <p:nvPr/>
        </p:nvSpPr>
        <p:spPr>
          <a:xfrm>
            <a:off x="618218" y="1484784"/>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The Genuine Progress Index (GPI) </a:t>
            </a:r>
          </a:p>
        </p:txBody>
      </p:sp>
      <p:sp>
        <p:nvSpPr>
          <p:cNvPr id="5" name="Title 1"/>
          <p:cNvSpPr txBox="1">
            <a:spLocks/>
          </p:cNvSpPr>
          <p:nvPr/>
        </p:nvSpPr>
        <p:spPr>
          <a:xfrm>
            <a:off x="644992" y="4302630"/>
            <a:ext cx="6834102" cy="19442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2000" b="1" spc="-150" dirty="0">
                <a:solidFill>
                  <a:srgbClr val="000000"/>
                </a:solidFill>
              </a:rPr>
              <a:t>Calculated by NGOs and think tanks :</a:t>
            </a:r>
          </a:p>
          <a:p>
            <a:pPr marL="277813" indent="-277813" algn="l">
              <a:lnSpc>
                <a:spcPts val="2500"/>
              </a:lnSpc>
              <a:buClr>
                <a:srgbClr val="009999"/>
              </a:buClr>
              <a:buFont typeface="+mj-lt"/>
              <a:buAutoNum type="arabicPeriod"/>
            </a:pPr>
            <a:r>
              <a:rPr lang="en-CA" sz="2000" spc="-150" dirty="0" smtClean="0">
                <a:solidFill>
                  <a:srgbClr val="000000"/>
                </a:solidFill>
              </a:rPr>
              <a:t>Redefining </a:t>
            </a:r>
            <a:r>
              <a:rPr lang="en-CA" sz="2000" spc="-150" dirty="0">
                <a:solidFill>
                  <a:srgbClr val="000000"/>
                </a:solidFill>
              </a:rPr>
              <a:t>Progress (GPI, 2006, U.S. only)</a:t>
            </a:r>
          </a:p>
          <a:p>
            <a:pPr marL="277813" indent="-277813" algn="l">
              <a:lnSpc>
                <a:spcPts val="2500"/>
              </a:lnSpc>
              <a:buClr>
                <a:srgbClr val="009999"/>
              </a:buClr>
              <a:buFont typeface="+mj-lt"/>
              <a:buAutoNum type="arabicPeriod"/>
            </a:pPr>
            <a:r>
              <a:rPr lang="en-CA" sz="2000" spc="-150" dirty="0">
                <a:solidFill>
                  <a:srgbClr val="000000"/>
                </a:solidFill>
              </a:rPr>
              <a:t>New economics foundation (</a:t>
            </a:r>
            <a:r>
              <a:rPr lang="en-CA" sz="2000" spc="-150" dirty="0" err="1">
                <a:solidFill>
                  <a:srgbClr val="000000"/>
                </a:solidFill>
              </a:rPr>
              <a:t>MDP</a:t>
            </a:r>
            <a:r>
              <a:rPr lang="en-CA" sz="2000" spc="-150" dirty="0">
                <a:solidFill>
                  <a:srgbClr val="000000"/>
                </a:solidFill>
              </a:rPr>
              <a:t>, 2004; UK only)</a:t>
            </a:r>
          </a:p>
          <a:p>
            <a:pPr marL="277813" indent="-277813" algn="l">
              <a:lnSpc>
                <a:spcPts val="2500"/>
              </a:lnSpc>
              <a:buClr>
                <a:srgbClr val="009999"/>
              </a:buClr>
              <a:buFont typeface="+mj-lt"/>
              <a:buAutoNum type="arabicPeriod"/>
            </a:pPr>
            <a:r>
              <a:rPr lang="en-CA" sz="2000" spc="-150" dirty="0">
                <a:solidFill>
                  <a:srgbClr val="000000"/>
                </a:solidFill>
              </a:rPr>
              <a:t>Friends of the Earth UK and New economics foundation (</a:t>
            </a:r>
            <a:r>
              <a:rPr lang="en-CA" sz="2000" spc="-150" dirty="0" err="1">
                <a:solidFill>
                  <a:srgbClr val="000000"/>
                </a:solidFill>
              </a:rPr>
              <a:t>ISEW</a:t>
            </a:r>
            <a:r>
              <a:rPr lang="en-CA" sz="2000" spc="-150" dirty="0">
                <a:solidFill>
                  <a:srgbClr val="000000"/>
                </a:solidFill>
              </a:rPr>
              <a:t>)</a:t>
            </a:r>
          </a:p>
        </p:txBody>
      </p:sp>
    </p:spTree>
    <p:extLst>
      <p:ext uri="{BB962C8B-B14F-4D97-AF65-F5344CB8AC3E}">
        <p14:creationId xmlns:p14="http://schemas.microsoft.com/office/powerpoint/2010/main" val="2676571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8218" y="1916832"/>
            <a:ext cx="7554182" cy="42484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163513" algn="l">
              <a:lnSpc>
                <a:spcPts val="2500"/>
              </a:lnSpc>
              <a:buClr>
                <a:srgbClr val="009999"/>
              </a:buClr>
              <a:buFont typeface="Arial" panose="020B0604020202020204" pitchFamily="34" charset="0"/>
              <a:buChar char="•"/>
            </a:pPr>
            <a:r>
              <a:rPr lang="en-CA" sz="2000" spc="-150" dirty="0">
                <a:solidFill>
                  <a:srgbClr val="000000"/>
                </a:solidFill>
              </a:rPr>
              <a:t>The calculation of GPI presented in the simplified form is the following:</a:t>
            </a:r>
          </a:p>
          <a:p>
            <a:pPr marL="342900" indent="-163513" algn="l">
              <a:lnSpc>
                <a:spcPts val="2500"/>
              </a:lnSpc>
              <a:buClr>
                <a:srgbClr val="009999"/>
              </a:buClr>
            </a:pPr>
            <a:r>
              <a:rPr lang="en-CA" sz="2000" spc="-150" dirty="0">
                <a:solidFill>
                  <a:srgbClr val="000000"/>
                </a:solidFill>
              </a:rPr>
              <a:t>		GPI = A + B - C - D + I</a:t>
            </a:r>
          </a:p>
          <a:p>
            <a:pPr marL="536575" indent="-163513" algn="l">
              <a:lnSpc>
                <a:spcPts val="2500"/>
              </a:lnSpc>
              <a:buClr>
                <a:srgbClr val="009999"/>
              </a:buClr>
            </a:pPr>
            <a:r>
              <a:rPr lang="en-CA" sz="2000" spc="-150" dirty="0">
                <a:solidFill>
                  <a:srgbClr val="000000"/>
                </a:solidFill>
              </a:rPr>
              <a:t>A is income weighted private consumption</a:t>
            </a:r>
          </a:p>
          <a:p>
            <a:pPr marL="536575" indent="-163513" algn="l">
              <a:lnSpc>
                <a:spcPts val="2500"/>
              </a:lnSpc>
              <a:buClr>
                <a:srgbClr val="009999"/>
              </a:buClr>
            </a:pPr>
            <a:r>
              <a:rPr lang="en-CA" sz="2000" spc="-150" dirty="0">
                <a:solidFill>
                  <a:srgbClr val="000000"/>
                </a:solidFill>
              </a:rPr>
              <a:t>B is value of non-market services generating welfare</a:t>
            </a:r>
          </a:p>
          <a:p>
            <a:pPr marL="536575" indent="-163513" algn="l">
              <a:lnSpc>
                <a:spcPts val="2500"/>
              </a:lnSpc>
              <a:buClr>
                <a:srgbClr val="009999"/>
              </a:buClr>
            </a:pPr>
            <a:r>
              <a:rPr lang="en-CA" sz="2000" spc="-150" dirty="0">
                <a:solidFill>
                  <a:srgbClr val="000000"/>
                </a:solidFill>
              </a:rPr>
              <a:t>C is private defensive cost of natural deterioration</a:t>
            </a:r>
          </a:p>
          <a:p>
            <a:pPr marL="536575" indent="-163513" algn="l">
              <a:lnSpc>
                <a:spcPts val="2500"/>
              </a:lnSpc>
              <a:buClr>
                <a:srgbClr val="009999"/>
              </a:buClr>
            </a:pPr>
            <a:r>
              <a:rPr lang="en-CA" sz="2000" spc="-150" dirty="0">
                <a:solidFill>
                  <a:srgbClr val="000000"/>
                </a:solidFill>
              </a:rPr>
              <a:t>D is cost of deterioration of nature and natural resources</a:t>
            </a:r>
          </a:p>
          <a:p>
            <a:pPr marL="536575" indent="-163513" algn="l">
              <a:lnSpc>
                <a:spcPts val="2500"/>
              </a:lnSpc>
              <a:buClr>
                <a:srgbClr val="009999"/>
              </a:buClr>
            </a:pPr>
            <a:r>
              <a:rPr lang="en-CA" sz="2000" spc="-150" dirty="0">
                <a:solidFill>
                  <a:srgbClr val="000000"/>
                </a:solidFill>
              </a:rPr>
              <a:t>I is increase in capital stock and balance of international </a:t>
            </a:r>
            <a:r>
              <a:rPr lang="en-CA" sz="2000" spc="-150" dirty="0" smtClean="0">
                <a:solidFill>
                  <a:srgbClr val="000000"/>
                </a:solidFill>
              </a:rPr>
              <a:t>trade</a:t>
            </a:r>
          </a:p>
          <a:p>
            <a:pPr marL="342900" indent="-163513" algn="l">
              <a:lnSpc>
                <a:spcPts val="2500"/>
              </a:lnSpc>
              <a:buClr>
                <a:srgbClr val="009999"/>
              </a:buClr>
            </a:pPr>
            <a:endParaRPr lang="en-CA" sz="2000" spc="-150" dirty="0">
              <a:solidFill>
                <a:srgbClr val="000000"/>
              </a:solidFill>
            </a:endParaRPr>
          </a:p>
          <a:p>
            <a:pPr marL="342900" indent="-163513" algn="l">
              <a:lnSpc>
                <a:spcPts val="2500"/>
              </a:lnSpc>
              <a:buClr>
                <a:srgbClr val="009999"/>
              </a:buClr>
              <a:buFont typeface="Arial" panose="020B0604020202020204" pitchFamily="34" charset="0"/>
              <a:buChar char="•"/>
            </a:pPr>
            <a:r>
              <a:rPr lang="en-CA" sz="2000" spc="-150" dirty="0">
                <a:solidFill>
                  <a:srgbClr val="000000"/>
                </a:solidFill>
              </a:rPr>
              <a:t>The GPI indicator is based on the concept of sustainable income, presented by economist John Hicks (1948). </a:t>
            </a:r>
          </a:p>
          <a:p>
            <a:pPr marL="342900" indent="-163513" algn="l">
              <a:lnSpc>
                <a:spcPts val="2500"/>
              </a:lnSpc>
              <a:buClr>
                <a:srgbClr val="009999"/>
              </a:buClr>
              <a:buFont typeface="Arial" panose="020B0604020202020204" pitchFamily="34" charset="0"/>
              <a:buChar char="•"/>
            </a:pPr>
            <a:r>
              <a:rPr lang="en-CA" sz="2000" spc="-150" dirty="0">
                <a:solidFill>
                  <a:srgbClr val="000000"/>
                </a:solidFill>
              </a:rPr>
              <a:t>GPI depicts the state of welfare in the society by taking into account the ability to maintain welfare on at least the same level in the future.</a:t>
            </a:r>
          </a:p>
        </p:txBody>
      </p:sp>
      <p:sp>
        <p:nvSpPr>
          <p:cNvPr id="4" name="Title 1"/>
          <p:cNvSpPr txBox="1">
            <a:spLocks/>
          </p:cNvSpPr>
          <p:nvPr/>
        </p:nvSpPr>
        <p:spPr>
          <a:xfrm>
            <a:off x="618218" y="1484784"/>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Calculating GPI</a:t>
            </a:r>
          </a:p>
        </p:txBody>
      </p:sp>
    </p:spTree>
    <p:extLst>
      <p:ext uri="{BB962C8B-B14F-4D97-AF65-F5344CB8AC3E}">
        <p14:creationId xmlns:p14="http://schemas.microsoft.com/office/powerpoint/2010/main" val="3213095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452" y="1700808"/>
            <a:ext cx="425663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107504" y="1844824"/>
            <a:ext cx="4457838" cy="42484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163513" algn="l">
              <a:lnSpc>
                <a:spcPts val="2500"/>
              </a:lnSpc>
              <a:buClr>
                <a:srgbClr val="009999"/>
              </a:buClr>
              <a:buFont typeface="Arial" panose="020B0604020202020204" pitchFamily="34" charset="0"/>
              <a:buChar char="•"/>
            </a:pPr>
            <a:r>
              <a:rPr lang="en-CA" sz="2000" spc="-150" dirty="0">
                <a:solidFill>
                  <a:srgbClr val="000000"/>
                </a:solidFill>
              </a:rPr>
              <a:t>The GPI starts with the same personal consumption data that the GDP is based on, but then makes some distinctions. </a:t>
            </a:r>
          </a:p>
          <a:p>
            <a:pPr marL="342900" indent="-163513" algn="l">
              <a:lnSpc>
                <a:spcPts val="2500"/>
              </a:lnSpc>
              <a:buClr>
                <a:srgbClr val="009999"/>
              </a:buClr>
              <a:buFont typeface="Arial" panose="020B0604020202020204" pitchFamily="34" charset="0"/>
              <a:buChar char="•"/>
            </a:pPr>
            <a:r>
              <a:rPr lang="en-CA" sz="2000" spc="-150" dirty="0">
                <a:solidFill>
                  <a:srgbClr val="000000"/>
                </a:solidFill>
              </a:rPr>
              <a:t>It adjusts for factors such as income distribution, adds factors such as the value of household and volunteer work, and subtracts factors such as the costs of crime and pollution. (+s or –s)</a:t>
            </a:r>
          </a:p>
          <a:p>
            <a:pPr marL="342900" indent="-163513" algn="l">
              <a:lnSpc>
                <a:spcPts val="2500"/>
              </a:lnSpc>
              <a:buClr>
                <a:srgbClr val="009999"/>
              </a:buClr>
              <a:buFont typeface="Arial" panose="020B0604020202020204" pitchFamily="34" charset="0"/>
              <a:buChar char="•"/>
            </a:pPr>
            <a:r>
              <a:rPr lang="en-CA" sz="2000" spc="-150" dirty="0">
                <a:solidFill>
                  <a:srgbClr val="000000"/>
                </a:solidFill>
              </a:rPr>
              <a:t>Because the GDP and the GPI are both measured in monetary terms, they can be compared on the same scale.</a:t>
            </a:r>
          </a:p>
        </p:txBody>
      </p:sp>
      <p:sp>
        <p:nvSpPr>
          <p:cNvPr id="4" name="Title 1"/>
          <p:cNvSpPr txBox="1">
            <a:spLocks/>
          </p:cNvSpPr>
          <p:nvPr/>
        </p:nvSpPr>
        <p:spPr>
          <a:xfrm>
            <a:off x="251520" y="1340768"/>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How GPI measures progress</a:t>
            </a:r>
          </a:p>
        </p:txBody>
      </p:sp>
      <p:sp>
        <p:nvSpPr>
          <p:cNvPr id="6" name="Title 1"/>
          <p:cNvSpPr txBox="1">
            <a:spLocks/>
          </p:cNvSpPr>
          <p:nvPr/>
        </p:nvSpPr>
        <p:spPr>
          <a:xfrm>
            <a:off x="229326" y="5733256"/>
            <a:ext cx="4214193"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600" dirty="0">
                <a:solidFill>
                  <a:srgbClr val="000000"/>
                </a:solidFill>
              </a:rPr>
              <a:t>Image </a:t>
            </a:r>
            <a:r>
              <a:rPr lang="en-CA" sz="600" dirty="0" smtClean="0">
                <a:solidFill>
                  <a:srgbClr val="000000"/>
                </a:solidFill>
              </a:rPr>
              <a:t>Source:http</a:t>
            </a:r>
            <a:r>
              <a:rPr lang="en-CA" sz="600" dirty="0">
                <a:solidFill>
                  <a:srgbClr val="000000"/>
                </a:solidFill>
              </a:rPr>
              <a:t>://www.donellameadows.org/genuine-talk-progress-and-the-gpi/</a:t>
            </a:r>
          </a:p>
          <a:p>
            <a:pPr algn="l">
              <a:lnSpc>
                <a:spcPts val="2500"/>
              </a:lnSpc>
              <a:buClr>
                <a:srgbClr val="009999"/>
              </a:buClr>
            </a:pPr>
            <a:endParaRPr lang="en-CA" sz="1800" spc="-150" dirty="0">
              <a:solidFill>
                <a:srgbClr val="000000"/>
              </a:solidFill>
            </a:endParaRPr>
          </a:p>
        </p:txBody>
      </p:sp>
    </p:spTree>
    <p:extLst>
      <p:ext uri="{BB962C8B-B14F-4D97-AF65-F5344CB8AC3E}">
        <p14:creationId xmlns:p14="http://schemas.microsoft.com/office/powerpoint/2010/main" val="2507351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9552" y="2060848"/>
            <a:ext cx="6912768" cy="23042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163513" algn="l">
              <a:lnSpc>
                <a:spcPts val="2500"/>
              </a:lnSpc>
              <a:buClr>
                <a:srgbClr val="009999"/>
              </a:buClr>
              <a:buFont typeface="Arial" panose="020B0604020202020204" pitchFamily="34" charset="0"/>
              <a:buChar char="•"/>
            </a:pPr>
            <a:r>
              <a:rPr lang="en-CA" sz="2400" spc="-150" dirty="0">
                <a:solidFill>
                  <a:srgbClr val="000000"/>
                </a:solidFill>
              </a:rPr>
              <a:t>During the period of </a:t>
            </a:r>
            <a:r>
              <a:rPr lang="en-CA" sz="2400" spc="-150" dirty="0" smtClean="0">
                <a:solidFill>
                  <a:srgbClr val="000000"/>
                </a:solidFill>
              </a:rPr>
              <a:t>1966-1999 </a:t>
            </a:r>
            <a:r>
              <a:rPr lang="en-CA" sz="2400" spc="-150" dirty="0">
                <a:solidFill>
                  <a:srgbClr val="000000"/>
                </a:solidFill>
              </a:rPr>
              <a:t>various indicators were examined to compare the GDP and the GPI over that time period. While GDP has risen steadily since 1961, the GPI income line was stagnant through the 1960s and recovered after 1986 as the importance of oil and gas diminished and the value of unpaid work rose </a:t>
            </a:r>
            <a:r>
              <a:rPr lang="en-CA" sz="2400" spc="-150" dirty="0" smtClean="0">
                <a:solidFill>
                  <a:srgbClr val="000000"/>
                </a:solidFill>
              </a:rPr>
              <a:t>significantly.</a:t>
            </a: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727954" y="1556792"/>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GPI and Alberta a Case Study</a:t>
            </a:r>
          </a:p>
        </p:txBody>
      </p:sp>
    </p:spTree>
    <p:extLst>
      <p:ext uri="{BB962C8B-B14F-4D97-AF65-F5344CB8AC3E}">
        <p14:creationId xmlns:p14="http://schemas.microsoft.com/office/powerpoint/2010/main" val="603646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504" y="1562877"/>
            <a:ext cx="8496944" cy="40263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9387" algn="l">
              <a:lnSpc>
                <a:spcPts val="2500"/>
              </a:lnSpc>
              <a:buClr>
                <a:srgbClr val="009999"/>
              </a:buClr>
            </a:pPr>
            <a:r>
              <a:rPr lang="en-CA" sz="1800" spc="-150" dirty="0" smtClean="0">
                <a:solidFill>
                  <a:srgbClr val="000000"/>
                </a:solidFill>
              </a:rPr>
              <a:t>1999 </a:t>
            </a:r>
            <a:r>
              <a:rPr lang="en-CA" sz="1800" spc="-150" dirty="0">
                <a:solidFill>
                  <a:srgbClr val="000000"/>
                </a:solidFill>
              </a:rPr>
              <a:t>findings:</a:t>
            </a:r>
          </a:p>
          <a:p>
            <a:pPr marL="804863" indent="-285750" algn="l">
              <a:lnSpc>
                <a:spcPts val="2500"/>
              </a:lnSpc>
              <a:buClr>
                <a:srgbClr val="009999"/>
              </a:buClr>
              <a:buFont typeface="Arial" panose="020B0604020202020204" pitchFamily="34" charset="0"/>
              <a:buChar char="•"/>
            </a:pPr>
            <a:r>
              <a:rPr lang="en-CA" sz="1800" spc="-150" dirty="0">
                <a:solidFill>
                  <a:srgbClr val="000000"/>
                </a:solidFill>
              </a:rPr>
              <a:t>GDP = $37,005.04</a:t>
            </a:r>
          </a:p>
          <a:p>
            <a:pPr marL="804863" indent="-285750" algn="l">
              <a:lnSpc>
                <a:spcPts val="2500"/>
              </a:lnSpc>
              <a:buClr>
                <a:srgbClr val="009999"/>
              </a:buClr>
              <a:buFont typeface="Arial" panose="020B0604020202020204" pitchFamily="34" charset="0"/>
              <a:buChar char="•"/>
            </a:pPr>
            <a:r>
              <a:rPr lang="en-CA" sz="1800" spc="-150" dirty="0">
                <a:solidFill>
                  <a:srgbClr val="000000"/>
                </a:solidFill>
              </a:rPr>
              <a:t>GPI = $12,480.10</a:t>
            </a:r>
          </a:p>
          <a:p>
            <a:pPr marL="804863" indent="-285750" algn="l">
              <a:lnSpc>
                <a:spcPts val="2500"/>
              </a:lnSpc>
              <a:buClr>
                <a:srgbClr val="009999"/>
              </a:buClr>
              <a:buFont typeface="Arial" panose="020B0604020202020204" pitchFamily="34" charset="0"/>
              <a:buChar char="•"/>
            </a:pPr>
            <a:r>
              <a:rPr lang="en-CA" sz="1800" spc="-150" dirty="0">
                <a:solidFill>
                  <a:srgbClr val="000000"/>
                </a:solidFill>
              </a:rPr>
              <a:t>Why the big difference?</a:t>
            </a:r>
          </a:p>
          <a:p>
            <a:pPr marL="1073150" indent="-268288" algn="l">
              <a:lnSpc>
                <a:spcPts val="2500"/>
              </a:lnSpc>
              <a:buClr>
                <a:srgbClr val="009999"/>
              </a:buClr>
              <a:buFont typeface="Wingdings" panose="05000000000000000000" pitchFamily="2" charset="2"/>
              <a:buChar char="v"/>
            </a:pPr>
            <a:r>
              <a:rPr lang="en-CA" sz="1800" b="1" spc="-150" dirty="0">
                <a:solidFill>
                  <a:srgbClr val="000000"/>
                </a:solidFill>
              </a:rPr>
              <a:t>Value of unpaid time use </a:t>
            </a:r>
            <a:r>
              <a:rPr lang="en-CA" sz="1800" spc="-150" dirty="0">
                <a:solidFill>
                  <a:srgbClr val="000000"/>
                </a:solidFill>
              </a:rPr>
              <a:t>+ $38,830.19</a:t>
            </a:r>
          </a:p>
          <a:p>
            <a:pPr marL="1073150" indent="-268288" algn="l">
              <a:lnSpc>
                <a:spcPts val="2500"/>
              </a:lnSpc>
              <a:buClr>
                <a:srgbClr val="009999"/>
              </a:buClr>
              <a:buFont typeface="Wingdings" panose="05000000000000000000" pitchFamily="2" charset="2"/>
              <a:buChar char="v"/>
            </a:pPr>
            <a:r>
              <a:rPr lang="en-CA" sz="1800" spc="-150" dirty="0">
                <a:solidFill>
                  <a:srgbClr val="000000"/>
                </a:solidFill>
              </a:rPr>
              <a:t>Cost of Household/Personal Debt Servicing -$6,433.77</a:t>
            </a:r>
          </a:p>
          <a:p>
            <a:pPr marL="1073150" indent="-268288" algn="l">
              <a:lnSpc>
                <a:spcPts val="2500"/>
              </a:lnSpc>
              <a:buClr>
                <a:srgbClr val="009999"/>
              </a:buClr>
              <a:buFont typeface="Wingdings" panose="05000000000000000000" pitchFamily="2" charset="2"/>
              <a:buChar char="v"/>
            </a:pPr>
            <a:r>
              <a:rPr lang="en-CA" sz="1800" spc="-150" dirty="0">
                <a:solidFill>
                  <a:srgbClr val="000000"/>
                </a:solidFill>
              </a:rPr>
              <a:t>Social Costs -$23,405.73</a:t>
            </a:r>
          </a:p>
          <a:p>
            <a:pPr marL="1073150" indent="-268288" algn="l">
              <a:lnSpc>
                <a:spcPts val="2500"/>
              </a:lnSpc>
              <a:buClr>
                <a:srgbClr val="009999"/>
              </a:buClr>
              <a:buFont typeface="Wingdings" panose="05000000000000000000" pitchFamily="2" charset="2"/>
              <a:buChar char="v"/>
            </a:pPr>
            <a:r>
              <a:rPr lang="en-CA" sz="1800" spc="-150" dirty="0">
                <a:solidFill>
                  <a:srgbClr val="000000"/>
                </a:solidFill>
              </a:rPr>
              <a:t>Environmental Costs -$</a:t>
            </a:r>
            <a:r>
              <a:rPr lang="en-CA" sz="1800" spc="-150" dirty="0" smtClean="0">
                <a:solidFill>
                  <a:srgbClr val="000000"/>
                </a:solidFill>
              </a:rPr>
              <a:t>26,382.33</a:t>
            </a:r>
          </a:p>
          <a:p>
            <a:pPr marL="179387" algn="l">
              <a:lnSpc>
                <a:spcPts val="1000"/>
              </a:lnSpc>
              <a:buClr>
                <a:srgbClr val="009999"/>
              </a:buClr>
            </a:pPr>
            <a:endParaRPr lang="en-CA" sz="1600" spc="-150" dirty="0" smtClean="0">
              <a:solidFill>
                <a:srgbClr val="000000"/>
              </a:solidFill>
            </a:endParaRPr>
          </a:p>
          <a:p>
            <a:pPr marL="179387" algn="l">
              <a:lnSpc>
                <a:spcPts val="2200"/>
              </a:lnSpc>
              <a:buClr>
                <a:srgbClr val="009999"/>
              </a:buClr>
            </a:pPr>
            <a:r>
              <a:rPr lang="en-CA" sz="1800" spc="-150" dirty="0" smtClean="0">
                <a:solidFill>
                  <a:srgbClr val="000000"/>
                </a:solidFill>
              </a:rPr>
              <a:t>Some </a:t>
            </a:r>
            <a:r>
              <a:rPr lang="en-CA" sz="1800" spc="-150" dirty="0">
                <a:solidFill>
                  <a:srgbClr val="000000"/>
                </a:solidFill>
              </a:rPr>
              <a:t>of the largest costs were from commuting, gambling, durability of consumer items, loss of wetlands, non-renewable resource use, Greenhouse gases and air </a:t>
            </a:r>
            <a:r>
              <a:rPr lang="en-CA" sz="1800" spc="-150" dirty="0" smtClean="0">
                <a:solidFill>
                  <a:srgbClr val="000000"/>
                </a:solidFill>
              </a:rPr>
              <a:t>pollution.</a:t>
            </a:r>
            <a:endParaRPr lang="en-CA" sz="1800" spc="-150" dirty="0">
              <a:solidFill>
                <a:srgbClr val="000000"/>
              </a:solidFill>
            </a:endParaRPr>
          </a:p>
          <a:p>
            <a:pPr marL="179387" algn="l">
              <a:lnSpc>
                <a:spcPts val="1000"/>
              </a:lnSpc>
              <a:buClr>
                <a:srgbClr val="009999"/>
              </a:buClr>
            </a:pPr>
            <a:endParaRPr lang="en-CA" sz="1800" spc="-150" dirty="0">
              <a:solidFill>
                <a:srgbClr val="000000"/>
              </a:solidFill>
            </a:endParaRPr>
          </a:p>
          <a:p>
            <a:pPr marL="465137" indent="-285750" algn="l">
              <a:lnSpc>
                <a:spcPts val="2500"/>
              </a:lnSpc>
              <a:buClr>
                <a:srgbClr val="009999"/>
              </a:buClr>
              <a:buFont typeface="Arial" panose="020B0604020202020204" pitchFamily="34" charset="0"/>
              <a:buChar char="•"/>
            </a:pPr>
            <a:r>
              <a:rPr lang="en-CA" sz="1800" spc="-150" dirty="0">
                <a:solidFill>
                  <a:srgbClr val="000000"/>
                </a:solidFill>
              </a:rPr>
              <a:t>What does this tell us about Albertan Society? Is this valuable knowledge for people and/or governments? Explain</a:t>
            </a:r>
            <a:r>
              <a:rPr lang="en-CA" sz="1800" spc="-150" dirty="0" smtClean="0">
                <a:solidFill>
                  <a:srgbClr val="000000"/>
                </a:solidFill>
              </a:rPr>
              <a:t>.</a:t>
            </a:r>
          </a:p>
          <a:p>
            <a:pPr marL="465137" indent="-285750" algn="l">
              <a:lnSpc>
                <a:spcPts val="1000"/>
              </a:lnSpc>
              <a:buClr>
                <a:srgbClr val="009999"/>
              </a:buClr>
              <a:buFont typeface="Arial" panose="020B0604020202020204" pitchFamily="34" charset="0"/>
              <a:buChar char="•"/>
            </a:pPr>
            <a:endParaRPr lang="en-CA" sz="1800" spc="-150" dirty="0">
              <a:solidFill>
                <a:srgbClr val="000000"/>
              </a:solidFill>
            </a:endParaRPr>
          </a:p>
          <a:p>
            <a:pPr marL="179387" algn="l">
              <a:buClr>
                <a:srgbClr val="009999"/>
              </a:buClr>
            </a:pPr>
            <a:r>
              <a:rPr lang="en-CA" sz="900" dirty="0" smtClean="0">
                <a:solidFill>
                  <a:srgbClr val="000000"/>
                </a:solidFill>
              </a:rPr>
              <a:t>Source</a:t>
            </a:r>
            <a:r>
              <a:rPr lang="en-CA" sz="900" dirty="0">
                <a:solidFill>
                  <a:srgbClr val="000000"/>
                </a:solidFill>
              </a:rPr>
              <a:t>: </a:t>
            </a:r>
            <a:r>
              <a:rPr lang="en-CA" sz="900" dirty="0" err="1">
                <a:solidFill>
                  <a:srgbClr val="000000"/>
                </a:solidFill>
              </a:rPr>
              <a:t>Anielski</a:t>
            </a:r>
            <a:r>
              <a:rPr lang="en-CA" sz="900" dirty="0">
                <a:solidFill>
                  <a:srgbClr val="000000"/>
                </a:solidFill>
              </a:rPr>
              <a:t>, M. (2001). </a:t>
            </a:r>
            <a:r>
              <a:rPr lang="en-CA" sz="900" b="1" dirty="0">
                <a:solidFill>
                  <a:srgbClr val="000000"/>
                </a:solidFill>
              </a:rPr>
              <a:t>MEASURING THE SUSTAINABILITY OF NATIONS: THE GENUINE PROGRESS INDICATOR SYSTEM OF SUSTAINABLE WELLBEING ACCOUNTS. </a:t>
            </a:r>
            <a:r>
              <a:rPr lang="en-CA" sz="900" dirty="0">
                <a:solidFill>
                  <a:srgbClr val="000000"/>
                </a:solidFill>
              </a:rPr>
              <a:t>The Fourth Biennial Conference of the Canadian Society for Ecological Economics: Ecological Sustainability of the Global Market Place, August 2001, Montreal, Quebec. http://www.anielski.com/Documents/Sustainability%20of%20Nations.pdf</a:t>
            </a:r>
          </a:p>
          <a:p>
            <a:pPr marL="342900" indent="-163513" algn="l">
              <a:lnSpc>
                <a:spcPts val="2500"/>
              </a:lnSpc>
              <a:buClr>
                <a:srgbClr val="009999"/>
              </a:buClr>
              <a:buFont typeface="Arial" panose="020B0604020202020204" pitchFamily="34" charset="0"/>
              <a:buChar char="•"/>
            </a:pPr>
            <a:endParaRPr lang="en-CA" sz="2000" spc="-150" dirty="0">
              <a:solidFill>
                <a:srgbClr val="000000"/>
              </a:solidFill>
            </a:endParaRPr>
          </a:p>
        </p:txBody>
      </p:sp>
      <p:sp>
        <p:nvSpPr>
          <p:cNvPr id="4" name="Title 1"/>
          <p:cNvSpPr txBox="1">
            <a:spLocks/>
          </p:cNvSpPr>
          <p:nvPr/>
        </p:nvSpPr>
        <p:spPr>
          <a:xfrm>
            <a:off x="251520" y="1196752"/>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GPI and Alberta a Case Study</a:t>
            </a:r>
          </a:p>
        </p:txBody>
      </p:sp>
    </p:spTree>
    <p:extLst>
      <p:ext uri="{BB962C8B-B14F-4D97-AF65-F5344CB8AC3E}">
        <p14:creationId xmlns:p14="http://schemas.microsoft.com/office/powerpoint/2010/main" val="1030963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9552" y="2060848"/>
            <a:ext cx="8064896" cy="41764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163513" algn="l">
              <a:lnSpc>
                <a:spcPts val="2500"/>
              </a:lnSpc>
              <a:buClr>
                <a:srgbClr val="009999"/>
              </a:buClr>
              <a:buFont typeface="Arial" panose="020B0604020202020204" pitchFamily="34" charset="0"/>
              <a:buChar char="•"/>
            </a:pPr>
            <a:r>
              <a:rPr lang="en-CA" sz="2400" spc="-150" dirty="0">
                <a:solidFill>
                  <a:srgbClr val="000000"/>
                </a:solidFill>
              </a:rPr>
              <a:t>The HDI was designed as a measure for progress in developing countries beyond simple income figures such as GDP. </a:t>
            </a:r>
          </a:p>
          <a:p>
            <a:pPr marL="342900" indent="-163513" algn="l">
              <a:lnSpc>
                <a:spcPts val="2500"/>
              </a:lnSpc>
              <a:buClr>
                <a:srgbClr val="009999"/>
              </a:buClr>
              <a:buFont typeface="Arial" panose="020B0604020202020204" pitchFamily="34" charset="0"/>
              <a:buChar char="•"/>
            </a:pPr>
            <a:r>
              <a:rPr lang="en-CA" sz="2400" spc="-150" dirty="0">
                <a:solidFill>
                  <a:srgbClr val="000000"/>
                </a:solidFill>
              </a:rPr>
              <a:t>The HDI was created to emphasize that people and their capabilities should be the ultimate criteria for assessing the development of a country, not economic growth alone. </a:t>
            </a:r>
          </a:p>
          <a:p>
            <a:pPr marL="342900" indent="-163513" algn="l">
              <a:lnSpc>
                <a:spcPts val="2500"/>
              </a:lnSpc>
              <a:buClr>
                <a:srgbClr val="009999"/>
              </a:buClr>
              <a:buFont typeface="Arial" panose="020B0604020202020204" pitchFamily="34" charset="0"/>
              <a:buChar char="•"/>
            </a:pPr>
            <a:r>
              <a:rPr lang="en-CA" sz="2400" spc="-150" dirty="0">
                <a:solidFill>
                  <a:srgbClr val="000000"/>
                </a:solidFill>
              </a:rPr>
              <a:t>A long and healthy life, knowledge and a decent standard of living are considered as the three key elements of development. Therefore, data on life expectancy, adult literacy, school enrolment and GDP are combined to calculate the index.</a:t>
            </a: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727954" y="1556792"/>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Human Development Index (HDI)</a:t>
            </a:r>
          </a:p>
        </p:txBody>
      </p:sp>
    </p:spTree>
    <p:extLst>
      <p:ext uri="{BB962C8B-B14F-4D97-AF65-F5344CB8AC3E}">
        <p14:creationId xmlns:p14="http://schemas.microsoft.com/office/powerpoint/2010/main" val="6974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9552" y="2060848"/>
            <a:ext cx="6840760" cy="26642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163513" algn="l">
              <a:lnSpc>
                <a:spcPts val="2500"/>
              </a:lnSpc>
              <a:buClr>
                <a:srgbClr val="009999"/>
              </a:buClr>
              <a:buFont typeface="Arial" panose="020B0604020202020204" pitchFamily="34" charset="0"/>
              <a:buChar char="•"/>
            </a:pPr>
            <a:r>
              <a:rPr lang="en-CA" sz="2400" spc="-150" dirty="0" smtClean="0">
                <a:solidFill>
                  <a:srgbClr val="000000"/>
                </a:solidFill>
              </a:rPr>
              <a:t>Starting </a:t>
            </a:r>
            <a:r>
              <a:rPr lang="en-CA" sz="2400" spc="-150" dirty="0">
                <a:solidFill>
                  <a:srgbClr val="000000"/>
                </a:solidFill>
              </a:rPr>
              <a:t>with the 2010 Human Development Report the HDI combines three dimensions</a:t>
            </a:r>
            <a:r>
              <a:rPr lang="en-CA" sz="2400" spc="-150" dirty="0" smtClean="0">
                <a:solidFill>
                  <a:srgbClr val="000000"/>
                </a:solidFill>
              </a:rPr>
              <a:t>:</a:t>
            </a:r>
          </a:p>
          <a:p>
            <a:pPr marL="342900" indent="-163513" algn="l">
              <a:lnSpc>
                <a:spcPts val="1500"/>
              </a:lnSpc>
              <a:buClr>
                <a:srgbClr val="009999"/>
              </a:buClr>
              <a:buFont typeface="Arial" panose="020B0604020202020204" pitchFamily="34" charset="0"/>
              <a:buChar char="•"/>
            </a:pPr>
            <a:endParaRPr lang="en-CA" sz="2400" spc="-150" dirty="0">
              <a:solidFill>
                <a:srgbClr val="000000"/>
              </a:solidFill>
            </a:endParaRPr>
          </a:p>
          <a:p>
            <a:pPr marL="804863" indent="-357188" algn="l">
              <a:lnSpc>
                <a:spcPts val="2500"/>
              </a:lnSpc>
              <a:buClr>
                <a:srgbClr val="009999"/>
              </a:buClr>
              <a:buFont typeface="+mj-lt"/>
              <a:buAutoNum type="arabicPeriod"/>
            </a:pPr>
            <a:r>
              <a:rPr lang="en-CA" sz="2400" spc="-150" dirty="0">
                <a:solidFill>
                  <a:srgbClr val="000000"/>
                </a:solidFill>
              </a:rPr>
              <a:t>A long and healthy life: Life expectancy at birth</a:t>
            </a:r>
          </a:p>
          <a:p>
            <a:pPr marL="804863" indent="-357188" algn="l">
              <a:lnSpc>
                <a:spcPts val="2500"/>
              </a:lnSpc>
              <a:buClr>
                <a:srgbClr val="009999"/>
              </a:buClr>
              <a:buFont typeface="+mj-lt"/>
              <a:buAutoNum type="arabicPeriod"/>
            </a:pPr>
            <a:r>
              <a:rPr lang="en-CA" sz="2400" spc="-150" dirty="0">
                <a:solidFill>
                  <a:srgbClr val="000000"/>
                </a:solidFill>
              </a:rPr>
              <a:t>Education index: Mean years of schooling and Expected years of schooling</a:t>
            </a:r>
          </a:p>
          <a:p>
            <a:pPr marL="804863" indent="-357188" algn="l">
              <a:lnSpc>
                <a:spcPts val="2500"/>
              </a:lnSpc>
              <a:buClr>
                <a:srgbClr val="009999"/>
              </a:buClr>
              <a:buFont typeface="+mj-lt"/>
              <a:buAutoNum type="arabicPeriod"/>
            </a:pPr>
            <a:r>
              <a:rPr lang="en-CA" sz="2400" spc="-150" dirty="0">
                <a:solidFill>
                  <a:srgbClr val="000000"/>
                </a:solidFill>
              </a:rPr>
              <a:t>A decent standard of living: </a:t>
            </a:r>
            <a:r>
              <a:rPr lang="en-CA" sz="2400" spc="-150" dirty="0" err="1">
                <a:solidFill>
                  <a:srgbClr val="000000"/>
                </a:solidFill>
              </a:rPr>
              <a:t>GNI</a:t>
            </a:r>
            <a:r>
              <a:rPr lang="en-CA" sz="2400" spc="-150" dirty="0">
                <a:solidFill>
                  <a:srgbClr val="000000"/>
                </a:solidFill>
              </a:rPr>
              <a:t> per capita (PPP US$)</a:t>
            </a: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727954" y="1556792"/>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Human Development Index (HDI)</a:t>
            </a:r>
          </a:p>
        </p:txBody>
      </p:sp>
    </p:spTree>
    <p:extLst>
      <p:ext uri="{BB962C8B-B14F-4D97-AF65-F5344CB8AC3E}">
        <p14:creationId xmlns:p14="http://schemas.microsoft.com/office/powerpoint/2010/main" val="1218263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1268760"/>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HDI around the Globe</a:t>
            </a: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71" r="-1180"/>
          <a:stretch/>
        </p:blipFill>
        <p:spPr bwMode="auto">
          <a:xfrm>
            <a:off x="864000" y="1772816"/>
            <a:ext cx="4956480" cy="401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07504" y="5924129"/>
            <a:ext cx="7776864" cy="3374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uClr>
                <a:srgbClr val="009999"/>
              </a:buClr>
            </a:pPr>
            <a:r>
              <a:rPr lang="en-CA" sz="600" dirty="0">
                <a:solidFill>
                  <a:srgbClr val="000000"/>
                </a:solidFill>
              </a:rPr>
              <a:t>World map indicating the category of Human Development Index by country compared to GDP </a:t>
            </a:r>
          </a:p>
          <a:p>
            <a:pPr algn="l">
              <a:buClr>
                <a:srgbClr val="009999"/>
              </a:buClr>
            </a:pPr>
            <a:r>
              <a:rPr lang="en-CA" sz="600" dirty="0">
                <a:solidFill>
                  <a:srgbClr val="000000"/>
                </a:solidFill>
              </a:rPr>
              <a:t>Source: http://geocurrents.info/wp-content/uploads/2011/08/HDIandGDPstate-based1.jpg</a:t>
            </a:r>
          </a:p>
          <a:p>
            <a:pPr algn="l">
              <a:buClr>
                <a:srgbClr val="009999"/>
              </a:buClr>
            </a:pPr>
            <a:endParaRPr lang="en-CA" sz="1800" spc="-150" dirty="0">
              <a:solidFill>
                <a:srgbClr val="000000"/>
              </a:solidFill>
            </a:endParaRPr>
          </a:p>
        </p:txBody>
      </p:sp>
    </p:spTree>
    <p:extLst>
      <p:ext uri="{BB962C8B-B14F-4D97-AF65-F5344CB8AC3E}">
        <p14:creationId xmlns:p14="http://schemas.microsoft.com/office/powerpoint/2010/main" val="283429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5721" y="1340768"/>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Gross National Happiness </a:t>
            </a:r>
            <a:r>
              <a:rPr lang="en-CA" sz="3500" b="1" spc="-150" dirty="0" smtClean="0"/>
              <a:t>(</a:t>
            </a:r>
            <a:r>
              <a:rPr lang="en-CA" sz="3500" b="1" spc="-150" dirty="0" err="1" smtClean="0"/>
              <a:t>GNH</a:t>
            </a:r>
            <a:r>
              <a:rPr lang="en-CA" sz="3500" b="1" spc="-150" dirty="0"/>
              <a:t>)</a:t>
            </a:r>
          </a:p>
        </p:txBody>
      </p:sp>
      <p:sp>
        <p:nvSpPr>
          <p:cNvPr id="7" name="Title 1"/>
          <p:cNvSpPr txBox="1">
            <a:spLocks/>
          </p:cNvSpPr>
          <p:nvPr/>
        </p:nvSpPr>
        <p:spPr>
          <a:xfrm>
            <a:off x="251520" y="2060848"/>
            <a:ext cx="6840760" cy="26642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163513" algn="l">
              <a:lnSpc>
                <a:spcPts val="2500"/>
              </a:lnSpc>
              <a:buClr>
                <a:srgbClr val="009999"/>
              </a:buClr>
              <a:buFont typeface="Arial" panose="020B0604020202020204" pitchFamily="34" charset="0"/>
              <a:buChar char="•"/>
            </a:pPr>
            <a:r>
              <a:rPr lang="en-CA" sz="2400" spc="-150" dirty="0">
                <a:solidFill>
                  <a:srgbClr val="000000"/>
                </a:solidFill>
              </a:rPr>
              <a:t>Developed in 1972 by Bhutan's fourth Dragon King, </a:t>
            </a:r>
            <a:r>
              <a:rPr lang="en-CA" sz="2400" spc="-150" dirty="0" err="1">
                <a:solidFill>
                  <a:srgbClr val="000000"/>
                </a:solidFill>
              </a:rPr>
              <a:t>Jigme</a:t>
            </a:r>
            <a:r>
              <a:rPr lang="en-CA" sz="2400" spc="-150" dirty="0">
                <a:solidFill>
                  <a:srgbClr val="000000"/>
                </a:solidFill>
              </a:rPr>
              <a:t> </a:t>
            </a:r>
            <a:r>
              <a:rPr lang="en-CA" sz="2400" spc="-150" dirty="0" err="1">
                <a:solidFill>
                  <a:srgbClr val="000000"/>
                </a:solidFill>
              </a:rPr>
              <a:t>Singye</a:t>
            </a:r>
            <a:r>
              <a:rPr lang="en-CA" sz="2400" spc="-150" dirty="0">
                <a:solidFill>
                  <a:srgbClr val="000000"/>
                </a:solidFill>
              </a:rPr>
              <a:t> </a:t>
            </a:r>
            <a:r>
              <a:rPr lang="en-CA" sz="2400" spc="-150" dirty="0" err="1">
                <a:solidFill>
                  <a:srgbClr val="000000"/>
                </a:solidFill>
              </a:rPr>
              <a:t>Wangchuck</a:t>
            </a:r>
            <a:endParaRPr lang="en-CA" sz="2400" spc="-150" dirty="0">
              <a:solidFill>
                <a:srgbClr val="000000"/>
              </a:solidFill>
            </a:endParaRPr>
          </a:p>
          <a:p>
            <a:pPr marL="342900" indent="-163513" algn="l">
              <a:lnSpc>
                <a:spcPts val="1500"/>
              </a:lnSpc>
              <a:buClr>
                <a:srgbClr val="009999"/>
              </a:buClr>
              <a:buFont typeface="Arial" panose="020B0604020202020204" pitchFamily="34" charset="0"/>
              <a:buChar char="•"/>
            </a:pPr>
            <a:endParaRPr lang="en-CA" sz="2400" spc="-150" dirty="0">
              <a:solidFill>
                <a:srgbClr val="000000"/>
              </a:solidFill>
            </a:endParaRPr>
          </a:p>
          <a:p>
            <a:pPr marL="342900" indent="-163513" algn="l">
              <a:lnSpc>
                <a:spcPts val="2500"/>
              </a:lnSpc>
              <a:buClr>
                <a:srgbClr val="009999"/>
              </a:buClr>
              <a:buFont typeface="Arial" panose="020B0604020202020204" pitchFamily="34" charset="0"/>
              <a:buChar char="•"/>
            </a:pPr>
            <a:r>
              <a:rPr lang="en-CA" sz="2400" spc="-150" dirty="0">
                <a:solidFill>
                  <a:srgbClr val="000000"/>
                </a:solidFill>
              </a:rPr>
              <a:t>Every human being aspires for happiness therefore a country’s development would be measured in the happiness of the population.</a:t>
            </a:r>
          </a:p>
          <a:p>
            <a:pPr marL="342900" indent="-163513" algn="l">
              <a:lnSpc>
                <a:spcPts val="1500"/>
              </a:lnSpc>
              <a:buClr>
                <a:srgbClr val="009999"/>
              </a:buClr>
              <a:buFont typeface="Arial" panose="020B0604020202020204" pitchFamily="34" charset="0"/>
              <a:buChar char="•"/>
            </a:pPr>
            <a:endParaRPr lang="en-CA" sz="2400" spc="-150" dirty="0">
              <a:solidFill>
                <a:srgbClr val="000000"/>
              </a:solidFill>
            </a:endParaRPr>
          </a:p>
          <a:p>
            <a:pPr marL="342900" indent="-163513" algn="l">
              <a:lnSpc>
                <a:spcPts val="2500"/>
              </a:lnSpc>
              <a:buClr>
                <a:srgbClr val="009999"/>
              </a:buClr>
              <a:buFont typeface="Arial" panose="020B0604020202020204" pitchFamily="34" charset="0"/>
              <a:buChar char="•"/>
            </a:pPr>
            <a:r>
              <a:rPr lang="en-CA" sz="2400" spc="-150" dirty="0">
                <a:solidFill>
                  <a:srgbClr val="000000"/>
                </a:solidFill>
              </a:rPr>
              <a:t>The four pillars of </a:t>
            </a:r>
            <a:r>
              <a:rPr lang="en-CA" sz="2400" spc="-150" dirty="0" err="1">
                <a:solidFill>
                  <a:srgbClr val="000000"/>
                </a:solidFill>
              </a:rPr>
              <a:t>GNH</a:t>
            </a:r>
            <a:r>
              <a:rPr lang="en-CA" sz="2400" spc="-150" dirty="0">
                <a:solidFill>
                  <a:srgbClr val="000000"/>
                </a:solidFill>
              </a:rPr>
              <a:t> are: </a:t>
            </a:r>
          </a:p>
          <a:p>
            <a:pPr marL="804863" indent="-357188" algn="l">
              <a:lnSpc>
                <a:spcPts val="2500"/>
              </a:lnSpc>
              <a:buClr>
                <a:srgbClr val="009999"/>
              </a:buClr>
              <a:buFont typeface="+mj-lt"/>
              <a:buAutoNum type="arabicPeriod"/>
            </a:pPr>
            <a:r>
              <a:rPr lang="en-CA" sz="2400" spc="-150" dirty="0" smtClean="0">
                <a:solidFill>
                  <a:srgbClr val="000000"/>
                </a:solidFill>
              </a:rPr>
              <a:t>A </a:t>
            </a:r>
            <a:r>
              <a:rPr lang="en-CA" sz="2400" spc="-150" dirty="0">
                <a:solidFill>
                  <a:srgbClr val="000000"/>
                </a:solidFill>
              </a:rPr>
              <a:t>long and healthy life: Life expectancy at birth</a:t>
            </a:r>
          </a:p>
          <a:p>
            <a:pPr marL="804863" indent="-357188" algn="l">
              <a:lnSpc>
                <a:spcPts val="2500"/>
              </a:lnSpc>
              <a:buClr>
                <a:srgbClr val="009999"/>
              </a:buClr>
              <a:buFont typeface="+mj-lt"/>
              <a:buAutoNum type="arabicPeriod"/>
            </a:pPr>
            <a:r>
              <a:rPr lang="en-CA" sz="2400" spc="-150" dirty="0">
                <a:solidFill>
                  <a:srgbClr val="000000"/>
                </a:solidFill>
              </a:rPr>
              <a:t>Education index: Mean years of schooling and Expected years of schooling</a:t>
            </a:r>
          </a:p>
          <a:p>
            <a:pPr marL="804863" indent="-357188" algn="l">
              <a:lnSpc>
                <a:spcPts val="2500"/>
              </a:lnSpc>
              <a:buClr>
                <a:srgbClr val="009999"/>
              </a:buClr>
              <a:buFont typeface="+mj-lt"/>
              <a:buAutoNum type="arabicPeriod"/>
            </a:pPr>
            <a:r>
              <a:rPr lang="en-CA" sz="2400" spc="-150" dirty="0">
                <a:solidFill>
                  <a:srgbClr val="000000"/>
                </a:solidFill>
              </a:rPr>
              <a:t>A decent standard of living: </a:t>
            </a:r>
            <a:r>
              <a:rPr lang="en-CA" sz="2400" spc="-150" dirty="0" err="1">
                <a:solidFill>
                  <a:srgbClr val="000000"/>
                </a:solidFill>
              </a:rPr>
              <a:t>GNI</a:t>
            </a:r>
            <a:r>
              <a:rPr lang="en-CA" sz="2400" spc="-150" dirty="0">
                <a:solidFill>
                  <a:srgbClr val="000000"/>
                </a:solidFill>
              </a:rPr>
              <a:t> per capita (PPP US$)</a:t>
            </a: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p:txBody>
      </p:sp>
    </p:spTree>
    <p:extLst>
      <p:ext uri="{BB962C8B-B14F-4D97-AF65-F5344CB8AC3E}">
        <p14:creationId xmlns:p14="http://schemas.microsoft.com/office/powerpoint/2010/main" val="2720469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5721" y="1340768"/>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Gross National Happiness </a:t>
            </a:r>
            <a:r>
              <a:rPr lang="en-CA" sz="3500" b="1" spc="-150" dirty="0" smtClean="0"/>
              <a:t>(</a:t>
            </a:r>
            <a:r>
              <a:rPr lang="en-CA" sz="3500" b="1" spc="-150" dirty="0" err="1" smtClean="0"/>
              <a:t>GNH</a:t>
            </a:r>
            <a:r>
              <a:rPr lang="en-CA" sz="3500" b="1" spc="-150" dirty="0"/>
              <a:t>)</a:t>
            </a:r>
          </a:p>
        </p:txBody>
      </p:sp>
      <p:sp>
        <p:nvSpPr>
          <p:cNvPr id="7" name="Title 1"/>
          <p:cNvSpPr txBox="1">
            <a:spLocks/>
          </p:cNvSpPr>
          <p:nvPr/>
        </p:nvSpPr>
        <p:spPr>
          <a:xfrm>
            <a:off x="251520" y="2060848"/>
            <a:ext cx="6840760" cy="38884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163513" algn="l">
              <a:lnSpc>
                <a:spcPts val="2500"/>
              </a:lnSpc>
              <a:buClr>
                <a:srgbClr val="009999"/>
              </a:buClr>
              <a:buFont typeface="Arial" panose="020B0604020202020204" pitchFamily="34" charset="0"/>
              <a:buChar char="•"/>
            </a:pPr>
            <a:r>
              <a:rPr lang="en-CA" sz="2400" spc="-150" dirty="0">
                <a:solidFill>
                  <a:srgbClr val="000000"/>
                </a:solidFill>
              </a:rPr>
              <a:t>First survey started in late 2007 in Bhutan. 950 people across Bhutan were asked 180 questions grouped into  nine dimensions explained on the next slide.</a:t>
            </a:r>
          </a:p>
          <a:p>
            <a:pPr marL="342900" indent="-163513" algn="l">
              <a:lnSpc>
                <a:spcPts val="2500"/>
              </a:lnSpc>
              <a:buClr>
                <a:srgbClr val="009999"/>
              </a:buClr>
              <a:buFont typeface="Arial" panose="020B0604020202020204" pitchFamily="34" charset="0"/>
              <a:buChar char="•"/>
            </a:pPr>
            <a:endParaRPr lang="en-CA" sz="2400" spc="-150" dirty="0">
              <a:solidFill>
                <a:srgbClr val="000000"/>
              </a:solidFill>
            </a:endParaRPr>
          </a:p>
          <a:p>
            <a:pPr marL="342900" indent="-163513" algn="l">
              <a:lnSpc>
                <a:spcPts val="2500"/>
              </a:lnSpc>
              <a:buClr>
                <a:srgbClr val="009999"/>
              </a:buClr>
              <a:buFont typeface="Arial" panose="020B0604020202020204" pitchFamily="34" charset="0"/>
              <a:buChar char="•"/>
            </a:pPr>
            <a:r>
              <a:rPr lang="en-CA" sz="2400" b="1" spc="-150" dirty="0">
                <a:solidFill>
                  <a:srgbClr val="000000"/>
                </a:solidFill>
              </a:rPr>
              <a:t>Application: </a:t>
            </a:r>
            <a:r>
              <a:rPr lang="en-CA" sz="2400" spc="-150" dirty="0" err="1">
                <a:solidFill>
                  <a:srgbClr val="000000"/>
                </a:solidFill>
              </a:rPr>
              <a:t>GNH</a:t>
            </a:r>
            <a:r>
              <a:rPr lang="en-CA" sz="2400" spc="-150" dirty="0">
                <a:solidFill>
                  <a:srgbClr val="000000"/>
                </a:solidFill>
              </a:rPr>
              <a:t> is not a quantified measure. Rather, happiness is the guiding framework for the country’s five-year planning processes</a:t>
            </a:r>
            <a:r>
              <a:rPr lang="en-CA" sz="2400" spc="-150" dirty="0" smtClean="0">
                <a:solidFill>
                  <a:srgbClr val="000000"/>
                </a:solidFill>
              </a:rPr>
              <a:t>.</a:t>
            </a:r>
          </a:p>
          <a:p>
            <a:pPr marL="342900" indent="-163513" algn="l">
              <a:lnSpc>
                <a:spcPts val="1500"/>
              </a:lnSpc>
              <a:buClr>
                <a:srgbClr val="009999"/>
              </a:buClr>
              <a:buFont typeface="Arial" panose="020B0604020202020204" pitchFamily="34" charset="0"/>
              <a:buChar char="•"/>
            </a:pPr>
            <a:endParaRPr lang="en-CA" sz="2400" spc="-150" dirty="0">
              <a:solidFill>
                <a:srgbClr val="000000"/>
              </a:solidFill>
            </a:endParaRPr>
          </a:p>
          <a:p>
            <a:pPr marL="179387" algn="l">
              <a:lnSpc>
                <a:spcPts val="2500"/>
              </a:lnSpc>
              <a:buClr>
                <a:srgbClr val="009999"/>
              </a:buClr>
            </a:pPr>
            <a:r>
              <a:rPr lang="en-CA" sz="2400" spc="-150" dirty="0">
                <a:solidFill>
                  <a:srgbClr val="000000"/>
                </a:solidFill>
              </a:rPr>
              <a:t> </a:t>
            </a:r>
            <a:r>
              <a:rPr lang="en-CA" sz="2400" spc="-150" dirty="0" smtClean="0">
                <a:solidFill>
                  <a:srgbClr val="000000"/>
                </a:solidFill>
              </a:rPr>
              <a:t>  </a:t>
            </a:r>
            <a:r>
              <a:rPr lang="en-CA" sz="2400" spc="-150" dirty="0" smtClean="0">
                <a:solidFill>
                  <a:srgbClr val="000000"/>
                </a:solidFill>
                <a:hlinkClick r:id="rId3"/>
              </a:rPr>
              <a:t>Video</a:t>
            </a:r>
            <a:r>
              <a:rPr lang="en-CA" sz="2400" spc="-150" dirty="0">
                <a:solidFill>
                  <a:srgbClr val="000000"/>
                </a:solidFill>
                <a:hlinkClick r:id="rId3"/>
              </a:rPr>
              <a:t>: Simple Show explains </a:t>
            </a:r>
            <a:r>
              <a:rPr lang="en-CA" sz="2400" spc="-150" dirty="0" err="1">
                <a:solidFill>
                  <a:srgbClr val="000000"/>
                </a:solidFill>
                <a:hlinkClick r:id="rId3"/>
              </a:rPr>
              <a:t>GNH</a:t>
            </a:r>
            <a:endParaRPr lang="en-CA" sz="2400" spc="-150" dirty="0">
              <a:solidFill>
                <a:srgbClr val="000000"/>
              </a:solidFill>
            </a:endParaRP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p:txBody>
      </p:sp>
    </p:spTree>
    <p:extLst>
      <p:ext uri="{BB962C8B-B14F-4D97-AF65-F5344CB8AC3E}">
        <p14:creationId xmlns:p14="http://schemas.microsoft.com/office/powerpoint/2010/main" val="2325113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2276872"/>
            <a:ext cx="7848872"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buClr>
                <a:srgbClr val="009999"/>
              </a:buClr>
            </a:pPr>
            <a:r>
              <a:rPr lang="en-CA" sz="2000" spc="-150" dirty="0">
                <a:solidFill>
                  <a:srgbClr val="000000"/>
                </a:solidFill>
              </a:rPr>
              <a:t>Have students think back to yesterday`s scenario and discuss the following</a:t>
            </a:r>
            <a:r>
              <a:rPr lang="en-CA" sz="2000" spc="-150" dirty="0" smtClean="0">
                <a:solidFill>
                  <a:srgbClr val="000000"/>
                </a:solidFill>
              </a:rPr>
              <a:t>:</a:t>
            </a:r>
          </a:p>
          <a:p>
            <a:pPr marL="342900" indent="-342900" algn="l">
              <a:lnSpc>
                <a:spcPts val="1000"/>
              </a:lnSpc>
              <a:buClr>
                <a:srgbClr val="009999"/>
              </a:buClr>
              <a:buFont typeface="+mj-lt"/>
              <a:buAutoNum type="arabicPeriod"/>
            </a:pPr>
            <a:endParaRPr lang="en-CA" sz="1800" spc="-150" dirty="0">
              <a:solidFill>
                <a:srgbClr val="000000"/>
              </a:solidFill>
            </a:endParaRPr>
          </a:p>
          <a:p>
            <a:pPr marL="457200" indent="-457200" algn="l">
              <a:lnSpc>
                <a:spcPts val="3200"/>
              </a:lnSpc>
              <a:buClr>
                <a:srgbClr val="009999"/>
              </a:buClr>
              <a:buFont typeface="+mj-lt"/>
              <a:buAutoNum type="arabicPeriod"/>
            </a:pPr>
            <a:r>
              <a:rPr lang="en-CA" sz="2200" spc="-150" dirty="0" smtClean="0">
                <a:solidFill>
                  <a:srgbClr val="000000"/>
                </a:solidFill>
              </a:rPr>
              <a:t>What </a:t>
            </a:r>
            <a:r>
              <a:rPr lang="en-CA" sz="2200" spc="-150" dirty="0">
                <a:solidFill>
                  <a:srgbClr val="000000"/>
                </a:solidFill>
              </a:rPr>
              <a:t>were the things you missed most?</a:t>
            </a:r>
          </a:p>
          <a:p>
            <a:pPr marL="457200" indent="-457200" algn="l">
              <a:lnSpc>
                <a:spcPts val="3200"/>
              </a:lnSpc>
              <a:buClr>
                <a:srgbClr val="009999"/>
              </a:buClr>
              <a:buFont typeface="+mj-lt"/>
              <a:buAutoNum type="arabicPeriod"/>
            </a:pPr>
            <a:r>
              <a:rPr lang="en-CA" sz="2200" spc="-150" dirty="0">
                <a:solidFill>
                  <a:srgbClr val="000000"/>
                </a:solidFill>
              </a:rPr>
              <a:t>Use this thought to help you to list “What you value most in life?” Take a couple of minutes and make a list of the things you value most in your life.</a:t>
            </a:r>
          </a:p>
          <a:p>
            <a:pPr marL="457200" indent="-457200" algn="l">
              <a:lnSpc>
                <a:spcPts val="3200"/>
              </a:lnSpc>
              <a:buClr>
                <a:srgbClr val="009999"/>
              </a:buClr>
              <a:buFont typeface="+mj-lt"/>
              <a:buAutoNum type="arabicPeriod"/>
            </a:pPr>
            <a:r>
              <a:rPr lang="en-CA" sz="2200" spc="-150" dirty="0">
                <a:solidFill>
                  <a:srgbClr val="000000"/>
                </a:solidFill>
              </a:rPr>
              <a:t>Once you have made a list, for each item give it a dollar value. </a:t>
            </a:r>
          </a:p>
          <a:p>
            <a:pPr marL="457200" indent="-457200" algn="l">
              <a:lnSpc>
                <a:spcPts val="3200"/>
              </a:lnSpc>
              <a:buClr>
                <a:srgbClr val="009999"/>
              </a:buClr>
              <a:buFont typeface="+mj-lt"/>
              <a:buAutoNum type="arabicPeriod"/>
            </a:pPr>
            <a:r>
              <a:rPr lang="en-CA" sz="2200" spc="-150" dirty="0">
                <a:solidFill>
                  <a:srgbClr val="000000"/>
                </a:solidFill>
              </a:rPr>
              <a:t>What are these things worth to you?</a:t>
            </a:r>
          </a:p>
          <a:p>
            <a:pPr marL="457200" indent="-457200" algn="l">
              <a:lnSpc>
                <a:spcPts val="3200"/>
              </a:lnSpc>
              <a:buClr>
                <a:srgbClr val="009999"/>
              </a:buClr>
              <a:buFont typeface="+mj-lt"/>
              <a:buAutoNum type="arabicPeriod"/>
            </a:pPr>
            <a:r>
              <a:rPr lang="en-CA" sz="2200" spc="-150" dirty="0">
                <a:solidFill>
                  <a:srgbClr val="000000"/>
                </a:solidFill>
              </a:rPr>
              <a:t>How easy or difficult was it to put a price on these things?</a:t>
            </a:r>
          </a:p>
        </p:txBody>
      </p:sp>
      <p:sp>
        <p:nvSpPr>
          <p:cNvPr id="4" name="Title 1"/>
          <p:cNvSpPr txBox="1">
            <a:spLocks/>
          </p:cNvSpPr>
          <p:nvPr/>
        </p:nvSpPr>
        <p:spPr>
          <a:xfrm>
            <a:off x="611560" y="1412776"/>
            <a:ext cx="5688632"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What are the things you value most in life?</a:t>
            </a:r>
          </a:p>
        </p:txBody>
      </p:sp>
    </p:spTree>
    <p:extLst>
      <p:ext uri="{BB962C8B-B14F-4D97-AF65-F5344CB8AC3E}">
        <p14:creationId xmlns:p14="http://schemas.microsoft.com/office/powerpoint/2010/main" val="2962604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1745" y="1484784"/>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The survey in Bhutan</a:t>
            </a:r>
          </a:p>
        </p:txBody>
      </p:sp>
      <p:sp>
        <p:nvSpPr>
          <p:cNvPr id="7" name="Title 1"/>
          <p:cNvSpPr txBox="1">
            <a:spLocks/>
          </p:cNvSpPr>
          <p:nvPr/>
        </p:nvSpPr>
        <p:spPr>
          <a:xfrm>
            <a:off x="395536" y="2060848"/>
            <a:ext cx="8208912" cy="38884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9387" algn="l">
              <a:lnSpc>
                <a:spcPts val="2500"/>
              </a:lnSpc>
              <a:buClr>
                <a:srgbClr val="009999"/>
              </a:buClr>
            </a:pPr>
            <a:r>
              <a:rPr lang="en-CA" sz="2400" spc="-150" dirty="0">
                <a:solidFill>
                  <a:srgbClr val="000000"/>
                </a:solidFill>
              </a:rPr>
              <a:t>Lately, the four pillars have been further classified into nine domains in order to create widespread understanding of </a:t>
            </a:r>
            <a:r>
              <a:rPr lang="en-CA" sz="2400" spc="-150" dirty="0" err="1">
                <a:solidFill>
                  <a:srgbClr val="000000"/>
                </a:solidFill>
              </a:rPr>
              <a:t>GNH</a:t>
            </a:r>
            <a:r>
              <a:rPr lang="en-CA" sz="2400" spc="-150" dirty="0">
                <a:solidFill>
                  <a:srgbClr val="000000"/>
                </a:solidFill>
              </a:rPr>
              <a:t> and to reflect the holistic range of </a:t>
            </a:r>
            <a:r>
              <a:rPr lang="en-CA" sz="2400" spc="-150" dirty="0" err="1">
                <a:solidFill>
                  <a:srgbClr val="000000"/>
                </a:solidFill>
              </a:rPr>
              <a:t>GNH</a:t>
            </a:r>
            <a:r>
              <a:rPr lang="en-CA" sz="2400" spc="-150" dirty="0">
                <a:solidFill>
                  <a:srgbClr val="000000"/>
                </a:solidFill>
              </a:rPr>
              <a:t> values. The nine domains are: </a:t>
            </a:r>
            <a:endParaRPr lang="en-CA" sz="2400" spc="-150" dirty="0" smtClean="0">
              <a:solidFill>
                <a:srgbClr val="000000"/>
              </a:solidFill>
            </a:endParaRPr>
          </a:p>
          <a:p>
            <a:pPr marL="342900" indent="-163513" algn="l">
              <a:lnSpc>
                <a:spcPts val="1000"/>
              </a:lnSpc>
              <a:buClr>
                <a:srgbClr val="009999"/>
              </a:buClr>
              <a:buFont typeface="Arial" panose="020B0604020202020204" pitchFamily="34" charset="0"/>
              <a:buChar char="•"/>
            </a:pPr>
            <a:endParaRPr lang="en-CA" sz="2400" spc="-150" dirty="0">
              <a:solidFill>
                <a:srgbClr val="000000"/>
              </a:solidFill>
            </a:endParaRPr>
          </a:p>
          <a:p>
            <a:pPr marL="636587" indent="-457200" algn="l">
              <a:lnSpc>
                <a:spcPts val="2500"/>
              </a:lnSpc>
              <a:buClr>
                <a:srgbClr val="009999"/>
              </a:buClr>
              <a:buFont typeface="+mj-lt"/>
              <a:buAutoNum type="arabicPeriod"/>
            </a:pPr>
            <a:r>
              <a:rPr lang="en-CA" sz="2200" b="1" spc="-150" dirty="0">
                <a:solidFill>
                  <a:srgbClr val="000000"/>
                </a:solidFill>
              </a:rPr>
              <a:t>Psychological well-being: </a:t>
            </a:r>
            <a:r>
              <a:rPr lang="en-CA" sz="2200" spc="-150" dirty="0">
                <a:solidFill>
                  <a:srgbClr val="000000"/>
                </a:solidFill>
              </a:rPr>
              <a:t>Analyzed self-esteem, sense of competence, stress, spiritual activities, and the prevalence of positive and negative emotions</a:t>
            </a:r>
            <a:r>
              <a:rPr lang="en-CA" sz="2200" spc="-150" dirty="0" smtClean="0">
                <a:solidFill>
                  <a:srgbClr val="000000"/>
                </a:solidFill>
              </a:rPr>
              <a:t>.</a:t>
            </a:r>
          </a:p>
          <a:p>
            <a:pPr marL="636587" indent="-457200" algn="l">
              <a:lnSpc>
                <a:spcPts val="1000"/>
              </a:lnSpc>
              <a:buClr>
                <a:srgbClr val="009999"/>
              </a:buClr>
              <a:buFont typeface="+mj-lt"/>
              <a:buAutoNum type="arabicPeriod"/>
            </a:pPr>
            <a:endParaRPr lang="en-CA" sz="2200" spc="-150" dirty="0">
              <a:solidFill>
                <a:srgbClr val="000000"/>
              </a:solidFill>
            </a:endParaRPr>
          </a:p>
          <a:p>
            <a:pPr marL="636587" indent="-457200" algn="l">
              <a:lnSpc>
                <a:spcPts val="2500"/>
              </a:lnSpc>
              <a:buClr>
                <a:srgbClr val="009999"/>
              </a:buClr>
              <a:buFont typeface="+mj-lt"/>
              <a:buAutoNum type="arabicPeriod"/>
            </a:pPr>
            <a:r>
              <a:rPr lang="en-CA" sz="2200" b="1" spc="-150" dirty="0">
                <a:solidFill>
                  <a:srgbClr val="000000"/>
                </a:solidFill>
              </a:rPr>
              <a:t>Health: </a:t>
            </a:r>
            <a:r>
              <a:rPr lang="en-CA" sz="2200" spc="-150" dirty="0">
                <a:solidFill>
                  <a:srgbClr val="000000"/>
                </a:solidFill>
              </a:rPr>
              <a:t>Measured the effectiveness of health policies, with criteria such as self-rated health, disability, patterns of risk behavior, exercise, sleep, nutrition, etc.</a:t>
            </a: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p:txBody>
      </p:sp>
    </p:spTree>
    <p:extLst>
      <p:ext uri="{BB962C8B-B14F-4D97-AF65-F5344CB8AC3E}">
        <p14:creationId xmlns:p14="http://schemas.microsoft.com/office/powerpoint/2010/main" val="3950252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1745" y="1268760"/>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The survey </a:t>
            </a:r>
            <a:r>
              <a:rPr lang="en-CA" sz="3500" b="1" spc="-150" dirty="0" err="1"/>
              <a:t>con`t</a:t>
            </a:r>
            <a:r>
              <a:rPr lang="en-CA" sz="3500" b="1" spc="-150" dirty="0"/>
              <a:t>.</a:t>
            </a:r>
          </a:p>
        </p:txBody>
      </p:sp>
      <p:sp>
        <p:nvSpPr>
          <p:cNvPr id="7" name="Title 1"/>
          <p:cNvSpPr txBox="1">
            <a:spLocks/>
          </p:cNvSpPr>
          <p:nvPr/>
        </p:nvSpPr>
        <p:spPr>
          <a:xfrm>
            <a:off x="395536" y="1844824"/>
            <a:ext cx="8208912" cy="38884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36587" indent="-457200" algn="l">
              <a:lnSpc>
                <a:spcPts val="2500"/>
              </a:lnSpc>
              <a:buClr>
                <a:srgbClr val="009999"/>
              </a:buClr>
              <a:buFont typeface="+mj-lt"/>
              <a:buAutoNum type="arabicPeriod" startAt="3"/>
            </a:pPr>
            <a:r>
              <a:rPr lang="en-CA" sz="2000" b="1" spc="-150" dirty="0" smtClean="0">
                <a:solidFill>
                  <a:srgbClr val="000000"/>
                </a:solidFill>
              </a:rPr>
              <a:t>Use </a:t>
            </a:r>
            <a:r>
              <a:rPr lang="en-CA" sz="2000" b="1" spc="-150" dirty="0">
                <a:solidFill>
                  <a:srgbClr val="000000"/>
                </a:solidFill>
              </a:rPr>
              <a:t>of time: </a:t>
            </a:r>
            <a:r>
              <a:rPr lang="en-CA" sz="2000" spc="-150" dirty="0">
                <a:solidFill>
                  <a:srgbClr val="000000"/>
                </a:solidFill>
              </a:rPr>
              <a:t>One of the most significant factors in quality of life, especially time for recreation and socializing with family and friends. A balanced management of time was evaluated, including time spent in traffic jams, at work, in educational activities, etc</a:t>
            </a:r>
            <a:r>
              <a:rPr lang="en-CA" sz="2000" spc="-150" dirty="0" smtClean="0">
                <a:solidFill>
                  <a:srgbClr val="000000"/>
                </a:solidFill>
              </a:rPr>
              <a:t>.</a:t>
            </a:r>
          </a:p>
          <a:p>
            <a:pPr marL="636587" indent="-457200" algn="l">
              <a:lnSpc>
                <a:spcPts val="1000"/>
              </a:lnSpc>
              <a:buClr>
                <a:srgbClr val="009999"/>
              </a:buClr>
              <a:buFont typeface="+mj-lt"/>
              <a:buAutoNum type="arabicPeriod" startAt="3"/>
            </a:pPr>
            <a:endParaRPr lang="en-CA" sz="2000" spc="-150" dirty="0">
              <a:solidFill>
                <a:srgbClr val="000000"/>
              </a:solidFill>
            </a:endParaRPr>
          </a:p>
          <a:p>
            <a:pPr marL="636587" indent="-457200" algn="l">
              <a:lnSpc>
                <a:spcPts val="2500"/>
              </a:lnSpc>
              <a:buClr>
                <a:srgbClr val="009999"/>
              </a:buClr>
              <a:buFont typeface="+mj-lt"/>
              <a:buAutoNum type="arabicPeriod" startAt="3"/>
            </a:pPr>
            <a:r>
              <a:rPr lang="en-CA" sz="2000" b="1" spc="-150" dirty="0">
                <a:solidFill>
                  <a:srgbClr val="000000"/>
                </a:solidFill>
              </a:rPr>
              <a:t>Community vitality: </a:t>
            </a:r>
            <a:r>
              <a:rPr lang="en-CA" sz="2000" spc="-150" dirty="0">
                <a:solidFill>
                  <a:srgbClr val="000000"/>
                </a:solidFill>
              </a:rPr>
              <a:t>Focused on relationships and interactions in communities. Examined the level of confidence, the sense of belonging, the vitality of affectionate relationships, safety at home and in the community, and the practice of giving and volunteering</a:t>
            </a:r>
            <a:r>
              <a:rPr lang="en-CA" sz="2000" spc="-150" dirty="0" smtClean="0">
                <a:solidFill>
                  <a:srgbClr val="000000"/>
                </a:solidFill>
              </a:rPr>
              <a:t>.</a:t>
            </a:r>
          </a:p>
          <a:p>
            <a:pPr marL="636587" indent="-457200" algn="l">
              <a:lnSpc>
                <a:spcPts val="1000"/>
              </a:lnSpc>
              <a:buClr>
                <a:srgbClr val="009999"/>
              </a:buClr>
              <a:buFont typeface="+mj-lt"/>
              <a:buAutoNum type="arabicPeriod" startAt="3"/>
            </a:pPr>
            <a:endParaRPr lang="en-CA" sz="2000" spc="-150" dirty="0">
              <a:solidFill>
                <a:srgbClr val="000000"/>
              </a:solidFill>
            </a:endParaRPr>
          </a:p>
          <a:p>
            <a:pPr marL="636587" indent="-457200" algn="l">
              <a:lnSpc>
                <a:spcPts val="2500"/>
              </a:lnSpc>
              <a:buClr>
                <a:srgbClr val="009999"/>
              </a:buClr>
              <a:buFont typeface="+mj-lt"/>
              <a:buAutoNum type="arabicPeriod" startAt="3"/>
            </a:pPr>
            <a:r>
              <a:rPr lang="en-CA" sz="2000" b="1" spc="-150" dirty="0">
                <a:solidFill>
                  <a:srgbClr val="000000"/>
                </a:solidFill>
              </a:rPr>
              <a:t>Education: </a:t>
            </a:r>
            <a:r>
              <a:rPr lang="en-CA" sz="2000" spc="-150" dirty="0">
                <a:solidFill>
                  <a:srgbClr val="000000"/>
                </a:solidFill>
              </a:rPr>
              <a:t>Took into account several factors such as participation in formal and informal education, development of skills and capabilities, involvement in children's education, values education, environmental education, etc.</a:t>
            </a: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p:txBody>
      </p:sp>
    </p:spTree>
    <p:extLst>
      <p:ext uri="{BB962C8B-B14F-4D97-AF65-F5344CB8AC3E}">
        <p14:creationId xmlns:p14="http://schemas.microsoft.com/office/powerpoint/2010/main" val="341354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1745" y="1340768"/>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The survey </a:t>
            </a:r>
            <a:r>
              <a:rPr lang="en-CA" sz="3500" b="1" spc="-150" dirty="0" err="1" smtClean="0"/>
              <a:t>con`t</a:t>
            </a:r>
            <a:r>
              <a:rPr lang="en-CA" sz="3500" b="1" spc="-150" dirty="0"/>
              <a:t>.</a:t>
            </a:r>
          </a:p>
        </p:txBody>
      </p:sp>
      <p:sp>
        <p:nvSpPr>
          <p:cNvPr id="7" name="Title 1"/>
          <p:cNvSpPr txBox="1">
            <a:spLocks/>
          </p:cNvSpPr>
          <p:nvPr/>
        </p:nvSpPr>
        <p:spPr>
          <a:xfrm>
            <a:off x="323528" y="1772816"/>
            <a:ext cx="8424936" cy="38884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35000" indent="-366713" algn="l">
              <a:lnSpc>
                <a:spcPts val="2500"/>
              </a:lnSpc>
              <a:buClr>
                <a:srgbClr val="009999"/>
              </a:buClr>
              <a:buFont typeface="+mj-lt"/>
              <a:buAutoNum type="arabicPeriod" startAt="6"/>
            </a:pPr>
            <a:r>
              <a:rPr lang="en-CA" sz="2000" b="1" spc="-150" dirty="0">
                <a:solidFill>
                  <a:srgbClr val="000000"/>
                </a:solidFill>
              </a:rPr>
              <a:t>Culture: </a:t>
            </a:r>
            <a:r>
              <a:rPr lang="en-CA" sz="2000" spc="-150" dirty="0">
                <a:solidFill>
                  <a:srgbClr val="000000"/>
                </a:solidFill>
              </a:rPr>
              <a:t>Evaluated local traditions, festivals, core values, participation in cultural events, opportunities to develop artistic skills, and discrimination due to religion, race or gender</a:t>
            </a:r>
            <a:r>
              <a:rPr lang="en-CA" sz="2000" spc="-150" dirty="0" smtClean="0">
                <a:solidFill>
                  <a:srgbClr val="000000"/>
                </a:solidFill>
              </a:rPr>
              <a:t>.</a:t>
            </a:r>
          </a:p>
          <a:p>
            <a:pPr marL="635000" indent="-366713" algn="l">
              <a:lnSpc>
                <a:spcPts val="1000"/>
              </a:lnSpc>
              <a:buClr>
                <a:srgbClr val="009999"/>
              </a:buClr>
              <a:buFont typeface="+mj-lt"/>
              <a:buAutoNum type="arabicPeriod" startAt="6"/>
            </a:pPr>
            <a:endParaRPr lang="en-CA" sz="2000" spc="-150" dirty="0">
              <a:solidFill>
                <a:srgbClr val="000000"/>
              </a:solidFill>
            </a:endParaRPr>
          </a:p>
          <a:p>
            <a:pPr marL="635000" indent="-366713" algn="l">
              <a:lnSpc>
                <a:spcPts val="2500"/>
              </a:lnSpc>
              <a:buClr>
                <a:srgbClr val="009999"/>
              </a:buClr>
              <a:buFont typeface="+mj-lt"/>
              <a:buAutoNum type="arabicPeriod" startAt="6"/>
            </a:pPr>
            <a:r>
              <a:rPr lang="en-CA" sz="2000" b="1" spc="-150" dirty="0">
                <a:solidFill>
                  <a:srgbClr val="000000"/>
                </a:solidFill>
              </a:rPr>
              <a:t>Environment: </a:t>
            </a:r>
            <a:r>
              <a:rPr lang="en-CA" sz="2000" spc="-150" dirty="0">
                <a:solidFill>
                  <a:srgbClr val="000000"/>
                </a:solidFill>
              </a:rPr>
              <a:t>Measured the perception of citizens about the quality of their water, air, soil, forest cover, biodiversity, etc. The indicators included access to green areas, system of waste management, etc</a:t>
            </a:r>
            <a:r>
              <a:rPr lang="en-CA" sz="2000" spc="-150" dirty="0" smtClean="0">
                <a:solidFill>
                  <a:srgbClr val="000000"/>
                </a:solidFill>
              </a:rPr>
              <a:t>.</a:t>
            </a:r>
          </a:p>
          <a:p>
            <a:pPr marL="635000" indent="-366713" algn="l">
              <a:lnSpc>
                <a:spcPts val="1000"/>
              </a:lnSpc>
              <a:buClr>
                <a:srgbClr val="009999"/>
              </a:buClr>
              <a:buFont typeface="+mj-lt"/>
              <a:buAutoNum type="arabicPeriod" startAt="6"/>
            </a:pPr>
            <a:endParaRPr lang="en-CA" sz="2000" spc="-150" dirty="0">
              <a:solidFill>
                <a:srgbClr val="000000"/>
              </a:solidFill>
            </a:endParaRPr>
          </a:p>
          <a:p>
            <a:pPr marL="635000" indent="-366713" algn="l">
              <a:lnSpc>
                <a:spcPts val="2500"/>
              </a:lnSpc>
              <a:buClr>
                <a:srgbClr val="009999"/>
              </a:buClr>
              <a:buFont typeface="+mj-lt"/>
              <a:buAutoNum type="arabicPeriod" startAt="6"/>
            </a:pPr>
            <a:r>
              <a:rPr lang="en-CA" sz="2000" b="1" spc="-150" dirty="0">
                <a:solidFill>
                  <a:srgbClr val="000000"/>
                </a:solidFill>
              </a:rPr>
              <a:t>Governance: </a:t>
            </a:r>
            <a:r>
              <a:rPr lang="en-CA" sz="2000" spc="-150" dirty="0">
                <a:solidFill>
                  <a:srgbClr val="000000"/>
                </a:solidFill>
              </a:rPr>
              <a:t>Assessed how the population views the government, the media, the judiciary, the electoral system, and the police, in terms of responsibility, honesty and transparency. It also measured involvement of citizens in community decisions and political processes</a:t>
            </a:r>
            <a:r>
              <a:rPr lang="en-CA" sz="2000" spc="-150" dirty="0" smtClean="0">
                <a:solidFill>
                  <a:srgbClr val="000000"/>
                </a:solidFill>
              </a:rPr>
              <a:t>.</a:t>
            </a:r>
          </a:p>
          <a:p>
            <a:pPr marL="635000" indent="-366713" algn="l">
              <a:lnSpc>
                <a:spcPts val="1000"/>
              </a:lnSpc>
              <a:buClr>
                <a:srgbClr val="009999"/>
              </a:buClr>
              <a:buFont typeface="+mj-lt"/>
              <a:buAutoNum type="arabicPeriod" startAt="6"/>
            </a:pPr>
            <a:endParaRPr lang="en-CA" sz="2000" spc="-150" dirty="0">
              <a:solidFill>
                <a:srgbClr val="000000"/>
              </a:solidFill>
            </a:endParaRPr>
          </a:p>
          <a:p>
            <a:pPr marL="635000" indent="-366713" algn="l">
              <a:lnSpc>
                <a:spcPts val="2500"/>
              </a:lnSpc>
              <a:buClr>
                <a:srgbClr val="009999"/>
              </a:buClr>
              <a:buFont typeface="+mj-lt"/>
              <a:buAutoNum type="arabicPeriod" startAt="6"/>
            </a:pPr>
            <a:r>
              <a:rPr lang="en-CA" sz="2000" b="1" spc="-150" dirty="0">
                <a:solidFill>
                  <a:srgbClr val="000000"/>
                </a:solidFill>
              </a:rPr>
              <a:t>Standard of living: </a:t>
            </a:r>
            <a:r>
              <a:rPr lang="en-CA" sz="2000" spc="-150" dirty="0">
                <a:solidFill>
                  <a:srgbClr val="000000"/>
                </a:solidFill>
              </a:rPr>
              <a:t>Evaluated individual and family income, financial security, the level of debt, employment security, the quality of housing, etc.</a:t>
            </a: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a:p>
            <a:pPr marL="342900" indent="-163513" algn="l">
              <a:lnSpc>
                <a:spcPts val="2500"/>
              </a:lnSpc>
              <a:buClr>
                <a:srgbClr val="009999"/>
              </a:buClr>
              <a:buFont typeface="Arial" panose="020B0604020202020204" pitchFamily="34" charset="0"/>
              <a:buChar char="•"/>
            </a:pPr>
            <a:endParaRPr lang="en-CA" sz="2200" spc="-150" dirty="0">
              <a:solidFill>
                <a:srgbClr val="000000"/>
              </a:solidFill>
            </a:endParaRPr>
          </a:p>
        </p:txBody>
      </p:sp>
    </p:spTree>
    <p:extLst>
      <p:ext uri="{BB962C8B-B14F-4D97-AF65-F5344CB8AC3E}">
        <p14:creationId xmlns:p14="http://schemas.microsoft.com/office/powerpoint/2010/main" val="4126804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5827340"/>
            <a:ext cx="3672408" cy="28083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600" dirty="0">
                <a:solidFill>
                  <a:srgbClr val="000000"/>
                </a:solidFill>
              </a:rPr>
              <a:t>Source:http://www.eyes2bhutan.com/</a:t>
            </a:r>
          </a:p>
        </p:txBody>
      </p:sp>
      <p:pic>
        <p:nvPicPr>
          <p:cNvPr id="7" name="Shape 262"/>
          <p:cNvPicPr preferRelativeResize="0"/>
          <p:nvPr/>
        </p:nvPicPr>
        <p:blipFill rotWithShape="1">
          <a:blip r:embed="rId3">
            <a:alphaModFix/>
          </a:blip>
          <a:srcRect/>
          <a:stretch/>
        </p:blipFill>
        <p:spPr>
          <a:xfrm>
            <a:off x="2339752" y="1141604"/>
            <a:ext cx="4964352" cy="4671740"/>
          </a:xfrm>
          <a:prstGeom prst="rect">
            <a:avLst/>
          </a:prstGeom>
          <a:noFill/>
          <a:ln>
            <a:noFill/>
          </a:ln>
        </p:spPr>
      </p:pic>
    </p:spTree>
    <p:extLst>
      <p:ext uri="{BB962C8B-B14F-4D97-AF65-F5344CB8AC3E}">
        <p14:creationId xmlns:p14="http://schemas.microsoft.com/office/powerpoint/2010/main" val="3543276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5827340"/>
            <a:ext cx="3672408" cy="28083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600" dirty="0">
                <a:solidFill>
                  <a:srgbClr val="000000"/>
                </a:solidFill>
              </a:rPr>
              <a:t>Source: usnews.com </a:t>
            </a:r>
          </a:p>
        </p:txBody>
      </p:sp>
      <p:sp>
        <p:nvSpPr>
          <p:cNvPr id="4" name="Title 1"/>
          <p:cNvSpPr txBox="1">
            <a:spLocks/>
          </p:cNvSpPr>
          <p:nvPr/>
        </p:nvSpPr>
        <p:spPr>
          <a:xfrm>
            <a:off x="561745" y="1340768"/>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Map of Gross National Happiness</a:t>
            </a:r>
          </a:p>
        </p:txBody>
      </p:sp>
      <p:pic>
        <p:nvPicPr>
          <p:cNvPr id="5" name="Picture 4" descr="http://www.usnews.com/dims4/USNEWS/01a3158/2147483647/resize/652x%3E/quality/85/?url=%2Fcmsmedia%2Ff3%2Fab%2F4e560cd747d7a44667e58210c8ad%2F150424-happygeo-editor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87" y="1844824"/>
            <a:ext cx="7033149" cy="408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77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7848872"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ts val="2500"/>
              </a:lnSpc>
              <a:buClr>
                <a:srgbClr val="009999"/>
              </a:buClr>
              <a:buFont typeface="Arial" panose="020B0604020202020204" pitchFamily="34" charset="0"/>
              <a:buChar char="•"/>
            </a:pPr>
            <a:r>
              <a:rPr lang="en-CA" sz="2200" spc="-150" dirty="0">
                <a:solidFill>
                  <a:srgbClr val="000000"/>
                </a:solidFill>
              </a:rPr>
              <a:t>Developed by the New Economics Foundation</a:t>
            </a:r>
            <a:r>
              <a:rPr lang="en-CA" sz="2200" spc="-150" dirty="0" smtClean="0">
                <a:solidFill>
                  <a:srgbClr val="000000"/>
                </a:solidFill>
              </a:rPr>
              <a:t>)</a:t>
            </a:r>
          </a:p>
          <a:p>
            <a:pPr marL="457200" indent="-457200" algn="l">
              <a:lnSpc>
                <a:spcPts val="1000"/>
              </a:lnSpc>
              <a:buClr>
                <a:srgbClr val="009999"/>
              </a:buClr>
              <a:buFont typeface="Arial" panose="020B0604020202020204" pitchFamily="34" charset="0"/>
              <a:buChar char="•"/>
            </a:pPr>
            <a:endParaRPr lang="en-CA" sz="22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2200" spc="-150" dirty="0" err="1" smtClean="0">
                <a:solidFill>
                  <a:srgbClr val="000000"/>
                </a:solidFill>
              </a:rPr>
              <a:t>HPI</a:t>
            </a:r>
            <a:r>
              <a:rPr lang="en-CA" sz="2200" spc="-150" dirty="0" smtClean="0">
                <a:solidFill>
                  <a:srgbClr val="000000"/>
                </a:solidFill>
              </a:rPr>
              <a:t> </a:t>
            </a:r>
            <a:r>
              <a:rPr lang="en-CA" sz="2200" spc="-150" dirty="0">
                <a:solidFill>
                  <a:srgbClr val="000000"/>
                </a:solidFill>
              </a:rPr>
              <a:t>= (Life satisfaction x Life expectancy</a:t>
            </a:r>
            <a:r>
              <a:rPr lang="en-CA" sz="2200" spc="-150" dirty="0" smtClean="0">
                <a:solidFill>
                  <a:srgbClr val="000000"/>
                </a:solidFill>
              </a:rPr>
              <a:t>)/Ecological </a:t>
            </a:r>
            <a:r>
              <a:rPr lang="en-CA" sz="2200" spc="-150" dirty="0">
                <a:solidFill>
                  <a:srgbClr val="000000"/>
                </a:solidFill>
              </a:rPr>
              <a:t>Footprint</a:t>
            </a:r>
            <a:r>
              <a:rPr lang="en-CA" sz="2200" spc="-150" dirty="0" smtClean="0">
                <a:solidFill>
                  <a:srgbClr val="000000"/>
                </a:solidFill>
              </a:rPr>
              <a:t>.</a:t>
            </a:r>
          </a:p>
          <a:p>
            <a:pPr marL="457200" indent="-457200" algn="l">
              <a:lnSpc>
                <a:spcPts val="1000"/>
              </a:lnSpc>
              <a:buClr>
                <a:srgbClr val="009999"/>
              </a:buClr>
              <a:buFont typeface="Arial" panose="020B0604020202020204" pitchFamily="34" charset="0"/>
              <a:buChar char="•"/>
            </a:pPr>
            <a:endParaRPr lang="en-CA" sz="22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2200" b="1" spc="-150" dirty="0" smtClean="0">
                <a:solidFill>
                  <a:srgbClr val="000000"/>
                </a:solidFill>
              </a:rPr>
              <a:t>Measure </a:t>
            </a:r>
            <a:r>
              <a:rPr lang="en-CA" sz="2200" b="1" spc="-150" dirty="0">
                <a:solidFill>
                  <a:srgbClr val="000000"/>
                </a:solidFill>
              </a:rPr>
              <a:t>through Quality of life indices (generally): </a:t>
            </a:r>
          </a:p>
          <a:p>
            <a:pPr marL="984250" indent="-457200" algn="l">
              <a:lnSpc>
                <a:spcPts val="2500"/>
              </a:lnSpc>
              <a:buClr>
                <a:srgbClr val="009999"/>
              </a:buClr>
              <a:buFont typeface="Wingdings" panose="05000000000000000000" pitchFamily="2" charset="2"/>
              <a:buChar char="v"/>
            </a:pPr>
            <a:r>
              <a:rPr lang="en-CA" sz="2200" spc="-150" dirty="0">
                <a:solidFill>
                  <a:srgbClr val="000000"/>
                </a:solidFill>
              </a:rPr>
              <a:t>Research on quality of life goes beyond economic and environmental statistics and includes surveys to get information directly from the individual. </a:t>
            </a:r>
          </a:p>
          <a:p>
            <a:pPr marL="984250" indent="-457200" algn="l">
              <a:lnSpc>
                <a:spcPts val="2500"/>
              </a:lnSpc>
              <a:buClr>
                <a:srgbClr val="009999"/>
              </a:buClr>
              <a:buFont typeface="Wingdings" panose="05000000000000000000" pitchFamily="2" charset="2"/>
              <a:buChar char="v"/>
            </a:pPr>
            <a:r>
              <a:rPr lang="en-CA" sz="2200" spc="-150" dirty="0">
                <a:solidFill>
                  <a:srgbClr val="000000"/>
                </a:solidFill>
              </a:rPr>
              <a:t>Three key areas examined are life expectancy, ecological footprint and experienced well-being</a:t>
            </a:r>
            <a:r>
              <a:rPr lang="en-CA" sz="2200" spc="-150" dirty="0" smtClean="0">
                <a:solidFill>
                  <a:srgbClr val="000000"/>
                </a:solidFill>
              </a:rPr>
              <a:t>.</a:t>
            </a:r>
          </a:p>
          <a:p>
            <a:pPr marL="984250" indent="-457200" algn="l">
              <a:lnSpc>
                <a:spcPts val="2500"/>
              </a:lnSpc>
              <a:buClr>
                <a:srgbClr val="009999"/>
              </a:buClr>
              <a:buFont typeface="Wingdings" panose="05000000000000000000" pitchFamily="2" charset="2"/>
              <a:buChar char="v"/>
            </a:pPr>
            <a:endParaRPr lang="en-CA" sz="2200" spc="-150" dirty="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smtClean="0">
              <a:solidFill>
                <a:srgbClr val="000000"/>
              </a:solidFill>
            </a:endParaRPr>
          </a:p>
          <a:p>
            <a:pPr lvl="0" algn="l">
              <a:lnSpc>
                <a:spcPts val="1500"/>
              </a:lnSpc>
              <a:buClr>
                <a:srgbClr val="009999"/>
              </a:buClr>
            </a:pPr>
            <a:r>
              <a:rPr lang="en-US" sz="2000" u="sng" dirty="0" err="1">
                <a:solidFill>
                  <a:schemeClr val="hlink"/>
                </a:solidFill>
                <a:ea typeface="Helvetica Neue"/>
                <a:cs typeface="Helvetica Neue"/>
                <a:sym typeface="Helvetica Neue"/>
                <a:hlinkClick r:id="rId3"/>
              </a:rPr>
              <a:t>Nic</a:t>
            </a:r>
            <a:r>
              <a:rPr lang="en-US" sz="2000" u="sng" dirty="0">
                <a:solidFill>
                  <a:schemeClr val="hlink"/>
                </a:solidFill>
                <a:ea typeface="Helvetica Neue"/>
                <a:cs typeface="Helvetica Neue"/>
                <a:sym typeface="Helvetica Neue"/>
                <a:hlinkClick r:id="rId3"/>
              </a:rPr>
              <a:t> Marks on The Happy Planet Index</a:t>
            </a:r>
          </a:p>
          <a:p>
            <a:pPr algn="l">
              <a:lnSpc>
                <a:spcPts val="1500"/>
              </a:lnSpc>
              <a:buClr>
                <a:srgbClr val="009999"/>
              </a:buCl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Happy Planet Index (</a:t>
            </a:r>
            <a:r>
              <a:rPr lang="en-CA" sz="3500" b="1" spc="-150" dirty="0" err="1"/>
              <a:t>HPI</a:t>
            </a:r>
            <a:r>
              <a:rPr lang="en-CA" sz="3500" b="1" spc="-150" dirty="0"/>
              <a:t>)</a:t>
            </a:r>
          </a:p>
        </p:txBody>
      </p:sp>
    </p:spTree>
    <p:extLst>
      <p:ext uri="{BB962C8B-B14F-4D97-AF65-F5344CB8AC3E}">
        <p14:creationId xmlns:p14="http://schemas.microsoft.com/office/powerpoint/2010/main" val="341406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83938" y="1988840"/>
            <a:ext cx="8020510"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2200" spc="-150" dirty="0">
                <a:solidFill>
                  <a:srgbClr val="000000"/>
                </a:solidFill>
              </a:rPr>
              <a:t>EF measures the amount of natural resources an individual, a community, or a country consumes in a given year. </a:t>
            </a:r>
            <a:endParaRPr lang="en-CA" sz="2200" spc="-150" dirty="0" smtClean="0">
              <a:solidFill>
                <a:srgbClr val="000000"/>
              </a:solidFill>
            </a:endParaRPr>
          </a:p>
          <a:p>
            <a:pPr algn="l">
              <a:lnSpc>
                <a:spcPts val="1000"/>
              </a:lnSpc>
              <a:buClr>
                <a:srgbClr val="009999"/>
              </a:buClr>
            </a:pPr>
            <a:endParaRPr lang="en-CA" sz="2200" spc="-150" dirty="0">
              <a:solidFill>
                <a:srgbClr val="000000"/>
              </a:solidFill>
            </a:endParaRPr>
          </a:p>
          <a:p>
            <a:pPr algn="l">
              <a:lnSpc>
                <a:spcPts val="2500"/>
              </a:lnSpc>
              <a:buClr>
                <a:srgbClr val="009999"/>
              </a:buClr>
            </a:pPr>
            <a:r>
              <a:rPr lang="en-CA" sz="2200" spc="-150" dirty="0">
                <a:solidFill>
                  <a:srgbClr val="000000"/>
                </a:solidFill>
              </a:rPr>
              <a:t>To understand the humanity’s footprint we need to know </a:t>
            </a:r>
            <a:r>
              <a:rPr lang="en-CA" sz="2200" spc="-150" dirty="0" smtClean="0">
                <a:solidFill>
                  <a:srgbClr val="000000"/>
                </a:solidFill>
              </a:rPr>
              <a:t>	  two </a:t>
            </a:r>
            <a:r>
              <a:rPr lang="en-CA" sz="2200" spc="-150" dirty="0">
                <a:solidFill>
                  <a:srgbClr val="000000"/>
                </a:solidFill>
              </a:rPr>
              <a:t>key things:</a:t>
            </a:r>
          </a:p>
          <a:p>
            <a:pPr marL="457200" indent="-457200" algn="l">
              <a:lnSpc>
                <a:spcPts val="2500"/>
              </a:lnSpc>
              <a:buClr>
                <a:srgbClr val="009999"/>
              </a:buClr>
              <a:buFont typeface="+mj-lt"/>
              <a:buAutoNum type="arabicPeriod"/>
            </a:pPr>
            <a:r>
              <a:rPr lang="en-CA" sz="2200" b="1" spc="-150" dirty="0">
                <a:solidFill>
                  <a:srgbClr val="000000"/>
                </a:solidFill>
              </a:rPr>
              <a:t>Ecological Supply </a:t>
            </a:r>
            <a:r>
              <a:rPr lang="en-CA" sz="2200" spc="-150" dirty="0">
                <a:solidFill>
                  <a:srgbClr val="000000"/>
                </a:solidFill>
              </a:rPr>
              <a:t>(the available </a:t>
            </a:r>
            <a:r>
              <a:rPr lang="en-CA" sz="2200" spc="-150" dirty="0" err="1" smtClean="0">
                <a:solidFill>
                  <a:srgbClr val="000000"/>
                </a:solidFill>
              </a:rPr>
              <a:t>biocapacity</a:t>
            </a:r>
            <a:r>
              <a:rPr lang="en-CA" sz="2200" spc="-150" dirty="0" smtClean="0">
                <a:solidFill>
                  <a:srgbClr val="000000"/>
                </a:solidFill>
              </a:rPr>
              <a:t>/ecological </a:t>
            </a:r>
            <a:r>
              <a:rPr lang="en-CA" sz="2200" spc="-150" dirty="0">
                <a:solidFill>
                  <a:srgbClr val="000000"/>
                </a:solidFill>
              </a:rPr>
              <a:t>capacity)</a:t>
            </a:r>
          </a:p>
          <a:p>
            <a:pPr marL="457200" indent="-457200" algn="l">
              <a:lnSpc>
                <a:spcPts val="2500"/>
              </a:lnSpc>
              <a:buClr>
                <a:srgbClr val="009999"/>
              </a:buClr>
              <a:buFont typeface="+mj-lt"/>
              <a:buAutoNum type="arabicPeriod"/>
            </a:pPr>
            <a:r>
              <a:rPr lang="en-CA" sz="2200" b="1" spc="-150" dirty="0">
                <a:solidFill>
                  <a:srgbClr val="000000"/>
                </a:solidFill>
              </a:rPr>
              <a:t>Ecological Demand </a:t>
            </a:r>
            <a:r>
              <a:rPr lang="en-CA" sz="2200" spc="-150" dirty="0">
                <a:solidFill>
                  <a:srgbClr val="000000"/>
                </a:solidFill>
              </a:rPr>
              <a:t>(our use of biological </a:t>
            </a:r>
            <a:r>
              <a:rPr lang="en-CA" sz="2200" spc="-150" dirty="0" smtClean="0">
                <a:solidFill>
                  <a:srgbClr val="000000"/>
                </a:solidFill>
              </a:rPr>
              <a:t>resources/the </a:t>
            </a:r>
            <a:r>
              <a:rPr lang="en-CA" sz="2200" spc="-150" dirty="0">
                <a:solidFill>
                  <a:srgbClr val="000000"/>
                </a:solidFill>
              </a:rPr>
              <a:t>footprint).</a:t>
            </a:r>
          </a:p>
          <a:p>
            <a:pPr algn="l">
              <a:lnSpc>
                <a:spcPts val="1000"/>
              </a:lnSpc>
              <a:buClr>
                <a:srgbClr val="009999"/>
              </a:buClr>
            </a:pPr>
            <a:endParaRPr lang="en-CA" sz="2200" spc="-150" dirty="0">
              <a:solidFill>
                <a:srgbClr val="000000"/>
              </a:solidFill>
            </a:endParaRPr>
          </a:p>
          <a:p>
            <a:pPr marL="342900" indent="-342900" algn="l">
              <a:lnSpc>
                <a:spcPts val="2500"/>
              </a:lnSpc>
              <a:buClr>
                <a:srgbClr val="009999"/>
              </a:buClr>
              <a:buFont typeface="Arial" panose="020B0604020202020204" pitchFamily="34" charset="0"/>
              <a:buChar char="•"/>
            </a:pPr>
            <a:r>
              <a:rPr lang="en-CA" sz="2200" spc="-150" dirty="0">
                <a:solidFill>
                  <a:srgbClr val="000000"/>
                </a:solidFill>
              </a:rPr>
              <a:t>Compares human consumption of natural resources with the planet’s ecological capacity to regenerate </a:t>
            </a:r>
            <a:r>
              <a:rPr lang="en-CA" sz="2200" spc="-150" dirty="0" smtClean="0">
                <a:solidFill>
                  <a:srgbClr val="000000"/>
                </a:solidFill>
              </a:rPr>
              <a:t>them</a:t>
            </a:r>
          </a:p>
          <a:p>
            <a:pPr marL="342900" indent="-342900" algn="l">
              <a:lnSpc>
                <a:spcPts val="1000"/>
              </a:lnSpc>
              <a:buClr>
                <a:srgbClr val="009999"/>
              </a:buClr>
              <a:buFont typeface="Arial" panose="020B0604020202020204" pitchFamily="34" charset="0"/>
              <a:buChar char="•"/>
            </a:pPr>
            <a:endParaRPr lang="en-CA" sz="2200" spc="-150" dirty="0">
              <a:solidFill>
                <a:srgbClr val="000000"/>
              </a:solidFill>
            </a:endParaRPr>
          </a:p>
          <a:p>
            <a:pPr marL="342900" indent="-342900" algn="l">
              <a:lnSpc>
                <a:spcPts val="2500"/>
              </a:lnSpc>
              <a:buClr>
                <a:srgbClr val="009999"/>
              </a:buClr>
              <a:buFont typeface="Arial" panose="020B0604020202020204" pitchFamily="34" charset="0"/>
              <a:buChar char="•"/>
            </a:pPr>
            <a:r>
              <a:rPr lang="en-CA" sz="2200" spc="-150" dirty="0">
                <a:solidFill>
                  <a:srgbClr val="000000"/>
                </a:solidFill>
              </a:rPr>
              <a:t> Assumes current technology levels, and looks at the amount of area needed to generate and to dispose of waste.</a:t>
            </a:r>
          </a:p>
          <a:p>
            <a:pPr algn="l">
              <a:lnSpc>
                <a:spcPts val="2500"/>
              </a:lnSpc>
              <a:buClr>
                <a:srgbClr val="009999"/>
              </a:buClr>
            </a:pPr>
            <a:endParaRPr lang="en-CA" sz="2200" spc="-150" dirty="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Ecological footprint (EF)</a:t>
            </a:r>
          </a:p>
        </p:txBody>
      </p:sp>
    </p:spTree>
    <p:extLst>
      <p:ext uri="{BB962C8B-B14F-4D97-AF65-F5344CB8AC3E}">
        <p14:creationId xmlns:p14="http://schemas.microsoft.com/office/powerpoint/2010/main" val="170913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339"/>
          <p:cNvPicPr preferRelativeResize="0"/>
          <p:nvPr/>
        </p:nvPicPr>
        <p:blipFill rotWithShape="1">
          <a:blip r:embed="rId3">
            <a:alphaModFix/>
          </a:blip>
          <a:srcRect/>
          <a:stretch/>
        </p:blipFill>
        <p:spPr>
          <a:xfrm>
            <a:off x="323528" y="1800402"/>
            <a:ext cx="5382561" cy="4254532"/>
          </a:xfrm>
          <a:prstGeom prst="rect">
            <a:avLst/>
          </a:prstGeom>
          <a:noFill/>
          <a:ln>
            <a:noFill/>
          </a:ln>
        </p:spPr>
      </p:pic>
      <p:sp>
        <p:nvSpPr>
          <p:cNvPr id="6" name="Title 1"/>
          <p:cNvSpPr txBox="1">
            <a:spLocks/>
          </p:cNvSpPr>
          <p:nvPr/>
        </p:nvSpPr>
        <p:spPr>
          <a:xfrm>
            <a:off x="5903242" y="5733256"/>
            <a:ext cx="2880320" cy="28083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000"/>
              </a:lnSpc>
              <a:buClr>
                <a:srgbClr val="009999"/>
              </a:buClr>
            </a:pPr>
            <a:r>
              <a:rPr lang="en-CA" sz="600" dirty="0" smtClean="0">
                <a:solidFill>
                  <a:srgbClr val="000000"/>
                </a:solidFill>
              </a:rPr>
              <a:t>Source:ChartsBin </a:t>
            </a:r>
            <a:r>
              <a:rPr lang="en-CA" sz="600" dirty="0">
                <a:solidFill>
                  <a:srgbClr val="000000"/>
                </a:solidFill>
              </a:rPr>
              <a:t>statistics collector team 2010, Happy Planet Index (</a:t>
            </a:r>
            <a:r>
              <a:rPr lang="en-CA" sz="600" dirty="0" err="1">
                <a:solidFill>
                  <a:srgbClr val="000000"/>
                </a:solidFill>
              </a:rPr>
              <a:t>HPI</a:t>
            </a:r>
            <a:r>
              <a:rPr lang="en-CA" sz="600" dirty="0">
                <a:solidFill>
                  <a:srgbClr val="000000"/>
                </a:solidFill>
              </a:rPr>
              <a:t>), ChartsBin.com, viewed 27th April, 2015, &lt;http://chartsbin.com/view/b6h</a:t>
            </a:r>
          </a:p>
        </p:txBody>
      </p:sp>
      <p:sp>
        <p:nvSpPr>
          <p:cNvPr id="4" name="Title 1"/>
          <p:cNvSpPr txBox="1">
            <a:spLocks/>
          </p:cNvSpPr>
          <p:nvPr/>
        </p:nvSpPr>
        <p:spPr>
          <a:xfrm>
            <a:off x="561745" y="1340768"/>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Happy Planet Index (2009)</a:t>
            </a:r>
          </a:p>
        </p:txBody>
      </p:sp>
      <p:sp>
        <p:nvSpPr>
          <p:cNvPr id="8" name="Title 1"/>
          <p:cNvSpPr txBox="1">
            <a:spLocks/>
          </p:cNvSpPr>
          <p:nvPr/>
        </p:nvSpPr>
        <p:spPr>
          <a:xfrm>
            <a:off x="5148064" y="3501008"/>
            <a:ext cx="3816424" cy="7452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2200" spc="-150" dirty="0">
                <a:solidFill>
                  <a:srgbClr val="000000"/>
                </a:solidFill>
              </a:rPr>
              <a:t>Visit the interactive map:</a:t>
            </a:r>
          </a:p>
          <a:p>
            <a:pPr algn="l">
              <a:lnSpc>
                <a:spcPts val="2500"/>
              </a:lnSpc>
              <a:buClr>
                <a:srgbClr val="009999"/>
              </a:buClr>
            </a:pPr>
            <a:r>
              <a:rPr lang="en-CA" sz="2200" spc="-150" dirty="0">
                <a:solidFill>
                  <a:srgbClr val="000000"/>
                </a:solidFill>
                <a:hlinkClick r:id="rId4"/>
              </a:rPr>
              <a:t>http://chartsbin.com/view/b6h</a:t>
            </a:r>
            <a:endParaRPr lang="en-CA" sz="2200" spc="-150" dirty="0">
              <a:solidFill>
                <a:srgbClr val="000000"/>
              </a:solidFill>
            </a:endParaRPr>
          </a:p>
          <a:p>
            <a:pPr algn="l">
              <a:lnSpc>
                <a:spcPts val="2500"/>
              </a:lnSpc>
              <a:buClr>
                <a:srgbClr val="009999"/>
              </a:buClr>
            </a:pPr>
            <a:endParaRPr lang="en-CA" sz="2200" spc="-150" dirty="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Tree>
    <p:extLst>
      <p:ext uri="{BB962C8B-B14F-4D97-AF65-F5344CB8AC3E}">
        <p14:creationId xmlns:p14="http://schemas.microsoft.com/office/powerpoint/2010/main" val="3198496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7504" y="5949280"/>
            <a:ext cx="2880320" cy="28083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000"/>
              </a:lnSpc>
              <a:buClr>
                <a:srgbClr val="009999"/>
              </a:buClr>
            </a:pPr>
            <a:r>
              <a:rPr lang="en-CA" sz="600" dirty="0">
                <a:solidFill>
                  <a:srgbClr val="000000"/>
                </a:solidFill>
              </a:rPr>
              <a:t>Source: http://www.happyplanetindex.org</a:t>
            </a:r>
          </a:p>
        </p:txBody>
      </p:sp>
      <p:pic>
        <p:nvPicPr>
          <p:cNvPr id="9" name="Shape 348"/>
          <p:cNvPicPr preferRelativeResize="0"/>
          <p:nvPr/>
        </p:nvPicPr>
        <p:blipFill rotWithShape="1">
          <a:blip r:embed="rId3">
            <a:alphaModFix/>
          </a:blip>
          <a:srcRect/>
          <a:stretch/>
        </p:blipFill>
        <p:spPr>
          <a:xfrm>
            <a:off x="0" y="1072804"/>
            <a:ext cx="9144000" cy="4516436"/>
          </a:xfrm>
          <a:prstGeom prst="rect">
            <a:avLst/>
          </a:prstGeom>
          <a:noFill/>
          <a:ln>
            <a:noFill/>
          </a:ln>
        </p:spPr>
      </p:pic>
    </p:spTree>
    <p:extLst>
      <p:ext uri="{BB962C8B-B14F-4D97-AF65-F5344CB8AC3E}">
        <p14:creationId xmlns:p14="http://schemas.microsoft.com/office/powerpoint/2010/main" val="609005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6408712"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2200" spc="-150" dirty="0">
                <a:solidFill>
                  <a:srgbClr val="000000"/>
                </a:solidFill>
              </a:rPr>
              <a:t>According to the SSI sustainability is about</a:t>
            </a:r>
            <a:r>
              <a:rPr lang="en-CA" sz="2200" spc="-150" dirty="0" smtClean="0">
                <a:solidFill>
                  <a:srgbClr val="000000"/>
                </a:solidFill>
              </a:rPr>
              <a:t>:</a:t>
            </a:r>
          </a:p>
          <a:p>
            <a:pPr algn="l">
              <a:lnSpc>
                <a:spcPts val="1000"/>
              </a:lnSpc>
              <a:buClr>
                <a:srgbClr val="009999"/>
              </a:buClr>
            </a:pPr>
            <a:endParaRPr lang="en-CA" sz="2200" spc="-150" dirty="0">
              <a:solidFill>
                <a:srgbClr val="000000"/>
              </a:solidFill>
            </a:endParaRPr>
          </a:p>
          <a:p>
            <a:pPr marL="457200" indent="-457200" algn="l">
              <a:lnSpc>
                <a:spcPts val="2500"/>
              </a:lnSpc>
              <a:buClr>
                <a:srgbClr val="009999"/>
              </a:buClr>
              <a:buFont typeface="+mj-lt"/>
              <a:buAutoNum type="arabicPeriod"/>
            </a:pPr>
            <a:r>
              <a:rPr lang="en-CA" sz="2200" spc="-150" dirty="0" smtClean="0">
                <a:solidFill>
                  <a:srgbClr val="000000"/>
                </a:solidFill>
              </a:rPr>
              <a:t>Us</a:t>
            </a:r>
            <a:r>
              <a:rPr lang="en-CA" sz="2200" spc="-150" dirty="0">
                <a:solidFill>
                  <a:srgbClr val="000000"/>
                </a:solidFill>
              </a:rPr>
              <a:t>, human beings → Human Wellbeing (PEOPLE</a:t>
            </a:r>
            <a:r>
              <a:rPr lang="en-CA" sz="2200" spc="-150" dirty="0" smtClean="0">
                <a:solidFill>
                  <a:srgbClr val="000000"/>
                </a:solidFill>
              </a:rPr>
              <a:t>)</a:t>
            </a:r>
          </a:p>
          <a:p>
            <a:pPr marL="457200" indent="-457200" algn="l">
              <a:lnSpc>
                <a:spcPts val="1000"/>
              </a:lnSpc>
              <a:buClr>
                <a:srgbClr val="009999"/>
              </a:buClr>
              <a:buFont typeface="+mj-lt"/>
              <a:buAutoNum type="arabicPeriod"/>
            </a:pPr>
            <a:endParaRPr lang="en-CA" sz="2200" spc="-150" dirty="0">
              <a:solidFill>
                <a:srgbClr val="000000"/>
              </a:solidFill>
            </a:endParaRPr>
          </a:p>
          <a:p>
            <a:pPr marL="457200" indent="-457200" algn="l">
              <a:lnSpc>
                <a:spcPts val="2500"/>
              </a:lnSpc>
              <a:buClr>
                <a:srgbClr val="009999"/>
              </a:buClr>
              <a:buFont typeface="+mj-lt"/>
              <a:buAutoNum type="arabicPeriod"/>
            </a:pPr>
            <a:r>
              <a:rPr lang="en-CA" sz="2200" spc="-150" dirty="0">
                <a:solidFill>
                  <a:srgbClr val="000000"/>
                </a:solidFill>
              </a:rPr>
              <a:t>The environment, the ecosystem in which we live → Environmental Wellbeing (PLANET</a:t>
            </a:r>
            <a:r>
              <a:rPr lang="en-CA" sz="2200" spc="-150" dirty="0" smtClean="0">
                <a:solidFill>
                  <a:srgbClr val="000000"/>
                </a:solidFill>
              </a:rPr>
              <a:t>)</a:t>
            </a:r>
          </a:p>
          <a:p>
            <a:pPr marL="457200" indent="-457200" algn="l">
              <a:lnSpc>
                <a:spcPts val="1000"/>
              </a:lnSpc>
              <a:buClr>
                <a:srgbClr val="009999"/>
              </a:buClr>
              <a:buFont typeface="+mj-lt"/>
              <a:buAutoNum type="arabicPeriod"/>
            </a:pPr>
            <a:endParaRPr lang="en-CA" sz="2200" spc="-150" dirty="0">
              <a:solidFill>
                <a:srgbClr val="000000"/>
              </a:solidFill>
            </a:endParaRPr>
          </a:p>
          <a:p>
            <a:pPr marL="457200" indent="-457200" algn="l">
              <a:lnSpc>
                <a:spcPts val="2500"/>
              </a:lnSpc>
              <a:buClr>
                <a:srgbClr val="009999"/>
              </a:buClr>
              <a:buFont typeface="+mj-lt"/>
              <a:buAutoNum type="arabicPeriod"/>
            </a:pPr>
            <a:r>
              <a:rPr lang="en-CA" sz="2200" spc="-150" dirty="0">
                <a:solidFill>
                  <a:srgbClr val="000000"/>
                </a:solidFill>
              </a:rPr>
              <a:t>The economy, which enables us to do what we do → Economic Wellbeing (PROFIT</a:t>
            </a:r>
            <a:r>
              <a:rPr lang="en-CA" sz="2200" spc="-150" dirty="0" smtClean="0">
                <a:solidFill>
                  <a:srgbClr val="000000"/>
                </a:solidFill>
              </a:rPr>
              <a:t>)</a:t>
            </a: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Sustainable Society Index (SSI)</a:t>
            </a:r>
          </a:p>
        </p:txBody>
      </p:sp>
    </p:spTree>
    <p:extLst>
      <p:ext uri="{BB962C8B-B14F-4D97-AF65-F5344CB8AC3E}">
        <p14:creationId xmlns:p14="http://schemas.microsoft.com/office/powerpoint/2010/main" val="2849082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3649" y="2060848"/>
            <a:ext cx="7848872"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2000" spc="-150" dirty="0">
                <a:solidFill>
                  <a:srgbClr val="000000"/>
                </a:solidFill>
              </a:rPr>
              <a:t>As you learn about the following development indicators, consider the following questions:</a:t>
            </a:r>
          </a:p>
          <a:p>
            <a:pPr algn="l">
              <a:lnSpc>
                <a:spcPts val="1000"/>
              </a:lnSpc>
              <a:buClr>
                <a:srgbClr val="009999"/>
              </a:buClr>
            </a:pPr>
            <a:endParaRPr lang="en-CA" sz="1800" spc="-150" dirty="0">
              <a:solidFill>
                <a:srgbClr val="000000"/>
              </a:solidFill>
            </a:endParaRPr>
          </a:p>
          <a:p>
            <a:pPr marL="457200" indent="-457200" algn="l">
              <a:lnSpc>
                <a:spcPts val="3200"/>
              </a:lnSpc>
              <a:buClr>
                <a:srgbClr val="009999"/>
              </a:buClr>
              <a:buFont typeface="+mj-lt"/>
              <a:buAutoNum type="arabicPeriod"/>
            </a:pPr>
            <a:r>
              <a:rPr lang="en-CA" sz="2200" spc="-150" dirty="0">
                <a:solidFill>
                  <a:srgbClr val="000000"/>
                </a:solidFill>
              </a:rPr>
              <a:t>What methods do you know of that are used to measure development around the world? What about sustainability?</a:t>
            </a:r>
          </a:p>
          <a:p>
            <a:pPr marL="457200" indent="-457200" algn="l">
              <a:lnSpc>
                <a:spcPts val="3200"/>
              </a:lnSpc>
              <a:buClr>
                <a:srgbClr val="009999"/>
              </a:buClr>
              <a:buFont typeface="+mj-lt"/>
              <a:buAutoNum type="arabicPeriod"/>
            </a:pPr>
            <a:r>
              <a:rPr lang="en-CA" sz="2200" spc="-150" dirty="0">
                <a:solidFill>
                  <a:srgbClr val="000000"/>
                </a:solidFill>
              </a:rPr>
              <a:t>Which indicator values the items you values the most?</a:t>
            </a:r>
          </a:p>
          <a:p>
            <a:pPr marL="457200" indent="-457200" algn="l">
              <a:lnSpc>
                <a:spcPts val="3200"/>
              </a:lnSpc>
              <a:buClr>
                <a:srgbClr val="009999"/>
              </a:buClr>
              <a:buFont typeface="+mj-lt"/>
              <a:buAutoNum type="arabicPeriod"/>
            </a:pPr>
            <a:r>
              <a:rPr lang="en-CA" sz="2200" spc="-150" dirty="0">
                <a:solidFill>
                  <a:srgbClr val="000000"/>
                </a:solidFill>
              </a:rPr>
              <a:t>Which indicator values sustainability as an indicator of development?</a:t>
            </a:r>
          </a:p>
          <a:p>
            <a:pPr marL="457200" indent="-457200" algn="l">
              <a:lnSpc>
                <a:spcPts val="3200"/>
              </a:lnSpc>
              <a:buClr>
                <a:srgbClr val="009999"/>
              </a:buClr>
              <a:buFont typeface="+mj-lt"/>
              <a:buAutoNum type="arabicPeriod"/>
            </a:pPr>
            <a:r>
              <a:rPr lang="en-CA" sz="2200" spc="-150" dirty="0">
                <a:solidFill>
                  <a:srgbClr val="000000"/>
                </a:solidFill>
              </a:rPr>
              <a:t>How do you think development and sustainability are linked?</a:t>
            </a:r>
          </a:p>
        </p:txBody>
      </p:sp>
      <p:sp>
        <p:nvSpPr>
          <p:cNvPr id="4" name="Title 1"/>
          <p:cNvSpPr txBox="1">
            <a:spLocks/>
          </p:cNvSpPr>
          <p:nvPr/>
        </p:nvSpPr>
        <p:spPr>
          <a:xfrm>
            <a:off x="611560" y="1412776"/>
            <a:ext cx="5688632"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a:t>Development </a:t>
            </a:r>
            <a:r>
              <a:rPr lang="en-CA" sz="3500" b="1" spc="-150" smtClean="0"/>
              <a:t>indicators</a:t>
            </a:r>
            <a:endParaRPr lang="en-CA" sz="3500" b="1" spc="-150" dirty="0"/>
          </a:p>
        </p:txBody>
      </p:sp>
    </p:spTree>
    <p:extLst>
      <p:ext uri="{BB962C8B-B14F-4D97-AF65-F5344CB8AC3E}">
        <p14:creationId xmlns:p14="http://schemas.microsoft.com/office/powerpoint/2010/main" val="25073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3568" y="1988840"/>
            <a:ext cx="7992888"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ts val="2500"/>
              </a:lnSpc>
              <a:buClr>
                <a:srgbClr val="009999"/>
              </a:buClr>
              <a:buFont typeface="Arial" panose="020B0604020202020204" pitchFamily="34" charset="0"/>
              <a:buChar char="•"/>
            </a:pPr>
            <a:r>
              <a:rPr lang="en-CA" sz="1800" spc="-150" dirty="0" smtClean="0">
                <a:solidFill>
                  <a:srgbClr val="000000"/>
                </a:solidFill>
              </a:rPr>
              <a:t>The </a:t>
            </a:r>
            <a:r>
              <a:rPr lang="en-CA" sz="1800" spc="-150" dirty="0">
                <a:solidFill>
                  <a:srgbClr val="000000"/>
                </a:solidFill>
              </a:rPr>
              <a:t>three core values Human, Environment and Economic Wellbeing are not independent. On the contrary, they are very much interdependent. There are large trade-offs between all three values</a:t>
            </a:r>
            <a:r>
              <a:rPr lang="en-CA" sz="1800" spc="-150" dirty="0" smtClean="0">
                <a:solidFill>
                  <a:srgbClr val="000000"/>
                </a:solidFill>
              </a:rPr>
              <a:t>.</a:t>
            </a:r>
          </a:p>
          <a:p>
            <a:pPr marL="457200" indent="-457200" algn="l">
              <a:lnSpc>
                <a:spcPts val="1000"/>
              </a:lnSpc>
              <a:buClr>
                <a:srgbClr val="009999"/>
              </a:buClr>
              <a:buFont typeface="Arial" panose="020B0604020202020204" pitchFamily="34" charset="0"/>
              <a:buChar char="•"/>
            </a:pPr>
            <a:endParaRPr lang="en-CA" sz="18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1800" spc="-150" dirty="0">
                <a:solidFill>
                  <a:srgbClr val="000000"/>
                </a:solidFill>
              </a:rPr>
              <a:t>The SSI integrates Human Wellbeing and Environmental Wellbeing. Human Wellbeing without Environmental Wellbeing is a dead end, Environmental Wellbeing without Human Wellbeing makes no sense, at least not for human beings. </a:t>
            </a:r>
            <a:endParaRPr lang="en-CA" sz="1800" spc="-150" dirty="0" smtClean="0">
              <a:solidFill>
                <a:srgbClr val="000000"/>
              </a:solidFill>
            </a:endParaRPr>
          </a:p>
          <a:p>
            <a:pPr marL="457200" indent="-457200" algn="l">
              <a:lnSpc>
                <a:spcPts val="1000"/>
              </a:lnSpc>
              <a:buClr>
                <a:srgbClr val="009999"/>
              </a:buClr>
              <a:buFont typeface="Arial" panose="020B0604020202020204" pitchFamily="34" charset="0"/>
              <a:buChar char="•"/>
            </a:pPr>
            <a:endParaRPr lang="en-CA" sz="18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1800" spc="-150" dirty="0">
                <a:solidFill>
                  <a:srgbClr val="000000"/>
                </a:solidFill>
              </a:rPr>
              <a:t>Economic Wellbeing is not a goal in itself. It is integrated as a condition to achieve Human and Environmental Wellbeing. It can be considered as a safeguard to wellbeing</a:t>
            </a:r>
            <a:r>
              <a:rPr lang="en-CA" sz="1800" spc="-150" dirty="0" smtClean="0">
                <a:solidFill>
                  <a:srgbClr val="000000"/>
                </a:solidFill>
              </a:rPr>
              <a:t>.</a:t>
            </a:r>
          </a:p>
          <a:p>
            <a:pPr marL="457200" indent="-457200" algn="l">
              <a:lnSpc>
                <a:spcPts val="1000"/>
              </a:lnSpc>
              <a:buClr>
                <a:srgbClr val="009999"/>
              </a:buClr>
              <a:buFont typeface="Arial" panose="020B0604020202020204" pitchFamily="34" charset="0"/>
              <a:buChar char="•"/>
            </a:pPr>
            <a:endParaRPr lang="en-CA" sz="1800" spc="-150" dirty="0">
              <a:solidFill>
                <a:srgbClr val="000000"/>
              </a:solidFill>
            </a:endParaRPr>
          </a:p>
          <a:p>
            <a:pPr marL="457200" indent="-457200" algn="l">
              <a:lnSpc>
                <a:spcPts val="2500"/>
              </a:lnSpc>
              <a:buClr>
                <a:srgbClr val="009999"/>
              </a:buClr>
              <a:buFont typeface="Arial" panose="020B0604020202020204" pitchFamily="34" charset="0"/>
              <a:buChar char="•"/>
            </a:pPr>
            <a:r>
              <a:rPr lang="en-CA" sz="1800" spc="-150" dirty="0">
                <a:solidFill>
                  <a:srgbClr val="000000"/>
                </a:solidFill>
              </a:rPr>
              <a:t>Let’s look at a global map and see how different countries fared:</a:t>
            </a:r>
          </a:p>
          <a:p>
            <a:pPr algn="l">
              <a:lnSpc>
                <a:spcPts val="2500"/>
              </a:lnSpc>
              <a:buClr>
                <a:srgbClr val="009999"/>
              </a:buClr>
            </a:pPr>
            <a:r>
              <a:rPr lang="en-CA" sz="1800" spc="-150" dirty="0">
                <a:solidFill>
                  <a:srgbClr val="000000"/>
                </a:solidFill>
              </a:rPr>
              <a:t> </a:t>
            </a:r>
            <a:r>
              <a:rPr lang="en-CA" sz="1800" spc="-150" dirty="0" smtClean="0">
                <a:solidFill>
                  <a:srgbClr val="000000"/>
                </a:solidFill>
              </a:rPr>
              <a:t>        </a:t>
            </a:r>
            <a:r>
              <a:rPr lang="en-CA" sz="1800" spc="-150" dirty="0" smtClean="0">
                <a:solidFill>
                  <a:srgbClr val="000000"/>
                </a:solidFill>
                <a:hlinkClick r:id="rId3"/>
              </a:rPr>
              <a:t>http</a:t>
            </a:r>
            <a:r>
              <a:rPr lang="en-CA" sz="1800" spc="-150" dirty="0">
                <a:solidFill>
                  <a:srgbClr val="000000"/>
                </a:solidFill>
                <a:hlinkClick r:id="rId3"/>
              </a:rPr>
              <a:t>://www.ssfindex.com/ssi2014/maps/wellbeings/StatPlanet.html</a:t>
            </a:r>
            <a:endParaRPr lang="en-CA" sz="1800" spc="-150" dirty="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Sustainable Society Index (SSI)</a:t>
            </a:r>
          </a:p>
        </p:txBody>
      </p:sp>
    </p:spTree>
    <p:extLst>
      <p:ext uri="{BB962C8B-B14F-4D97-AF65-F5344CB8AC3E}">
        <p14:creationId xmlns:p14="http://schemas.microsoft.com/office/powerpoint/2010/main" val="4098330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067944" y="5043390"/>
            <a:ext cx="4104456"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277813" algn="l">
              <a:lnSpc>
                <a:spcPts val="2500"/>
              </a:lnSpc>
              <a:buClr>
                <a:srgbClr val="009999"/>
              </a:buClr>
              <a:buFont typeface="Arial" panose="020B0604020202020204" pitchFamily="34" charset="0"/>
              <a:buChar char="•"/>
            </a:pPr>
            <a:r>
              <a:rPr lang="en-CA" sz="1800" spc="-150" dirty="0">
                <a:solidFill>
                  <a:srgbClr val="000000"/>
                </a:solidFill>
              </a:rPr>
              <a:t>Where are these countries successful? </a:t>
            </a:r>
          </a:p>
          <a:p>
            <a:pPr marL="457200" indent="-277813" algn="l">
              <a:lnSpc>
                <a:spcPts val="2500"/>
              </a:lnSpc>
              <a:buClr>
                <a:srgbClr val="009999"/>
              </a:buClr>
              <a:buFont typeface="Arial" panose="020B0604020202020204" pitchFamily="34" charset="0"/>
              <a:buChar char="•"/>
            </a:pPr>
            <a:r>
              <a:rPr lang="en-CA" sz="1800" spc="-150" dirty="0">
                <a:solidFill>
                  <a:srgbClr val="000000"/>
                </a:solidFill>
              </a:rPr>
              <a:t>Where do they need work?</a:t>
            </a: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4499992" y="1313735"/>
            <a:ext cx="247589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SSI Samples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12" y="1124744"/>
            <a:ext cx="3557985" cy="2490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93" y="3678902"/>
            <a:ext cx="3552003" cy="248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7497" y="2366822"/>
            <a:ext cx="3567177" cy="249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7524328" y="5877272"/>
            <a:ext cx="288032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000"/>
              </a:lnSpc>
              <a:buClr>
                <a:srgbClr val="009999"/>
              </a:buClr>
            </a:pPr>
            <a:r>
              <a:rPr lang="en-CA" sz="600" dirty="0">
                <a:solidFill>
                  <a:srgbClr val="000000"/>
                </a:solidFill>
              </a:rPr>
              <a:t>Source: http://www.ssfindex.com/</a:t>
            </a:r>
          </a:p>
        </p:txBody>
      </p:sp>
    </p:spTree>
    <p:extLst>
      <p:ext uri="{BB962C8B-B14F-4D97-AF65-F5344CB8AC3E}">
        <p14:creationId xmlns:p14="http://schemas.microsoft.com/office/powerpoint/2010/main" val="2727661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83938" y="1988840"/>
            <a:ext cx="8020510"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2200" spc="-150" dirty="0">
                <a:solidFill>
                  <a:srgbClr val="000000"/>
                </a:solidFill>
              </a:rPr>
              <a:t>The Social Progress Index begins by defining what it means to be a good society based around three dimensions. </a:t>
            </a:r>
          </a:p>
          <a:p>
            <a:pPr algn="l">
              <a:lnSpc>
                <a:spcPts val="1000"/>
              </a:lnSpc>
              <a:buClr>
                <a:srgbClr val="009999"/>
              </a:buClr>
            </a:pPr>
            <a:endParaRPr lang="en-CA" sz="2200" spc="-150" dirty="0">
              <a:solidFill>
                <a:srgbClr val="000000"/>
              </a:solidFill>
            </a:endParaRPr>
          </a:p>
          <a:p>
            <a:pPr marL="457200" indent="-457200" algn="l">
              <a:lnSpc>
                <a:spcPts val="2500"/>
              </a:lnSpc>
              <a:buClr>
                <a:srgbClr val="009999"/>
              </a:buClr>
              <a:buFont typeface="+mj-lt"/>
              <a:buAutoNum type="arabicPeriod"/>
            </a:pPr>
            <a:r>
              <a:rPr lang="en-CA" sz="2200" spc="-150" dirty="0">
                <a:solidFill>
                  <a:srgbClr val="000000"/>
                </a:solidFill>
              </a:rPr>
              <a:t>Basic needs for survival: food, water, shelter, safety? </a:t>
            </a:r>
            <a:endParaRPr lang="en-CA" sz="2200" spc="-150" dirty="0" smtClean="0">
              <a:solidFill>
                <a:srgbClr val="000000"/>
              </a:solidFill>
            </a:endParaRPr>
          </a:p>
          <a:p>
            <a:pPr marL="457200" indent="-457200" algn="l">
              <a:lnSpc>
                <a:spcPts val="1000"/>
              </a:lnSpc>
              <a:buClr>
                <a:srgbClr val="009999"/>
              </a:buClr>
              <a:buFont typeface="+mj-lt"/>
              <a:buAutoNum type="arabicPeriod"/>
            </a:pPr>
            <a:endParaRPr lang="en-CA" sz="2200" spc="-150" dirty="0">
              <a:solidFill>
                <a:srgbClr val="000000"/>
              </a:solidFill>
            </a:endParaRPr>
          </a:p>
          <a:p>
            <a:pPr marL="457200" indent="-457200" algn="l">
              <a:lnSpc>
                <a:spcPts val="2500"/>
              </a:lnSpc>
              <a:buClr>
                <a:srgbClr val="009999"/>
              </a:buClr>
              <a:buFont typeface="+mj-lt"/>
              <a:buAutoNum type="arabicPeriod"/>
            </a:pPr>
            <a:r>
              <a:rPr lang="en-CA" sz="2200" spc="-150" dirty="0">
                <a:solidFill>
                  <a:srgbClr val="000000"/>
                </a:solidFill>
              </a:rPr>
              <a:t>Foundations of Well-Being: education, information, health and sustainable </a:t>
            </a:r>
            <a:r>
              <a:rPr lang="en-CA" sz="2200" spc="-150" dirty="0" smtClean="0">
                <a:solidFill>
                  <a:srgbClr val="000000"/>
                </a:solidFill>
              </a:rPr>
              <a:t>environment</a:t>
            </a:r>
          </a:p>
          <a:p>
            <a:pPr marL="457200" indent="-457200" algn="l">
              <a:lnSpc>
                <a:spcPts val="1000"/>
              </a:lnSpc>
              <a:buClr>
                <a:srgbClr val="009999"/>
              </a:buClr>
              <a:buFont typeface="+mj-lt"/>
              <a:buAutoNum type="arabicPeriod"/>
            </a:pPr>
            <a:endParaRPr lang="en-CA" sz="2200" spc="-150" dirty="0">
              <a:solidFill>
                <a:srgbClr val="000000"/>
              </a:solidFill>
            </a:endParaRPr>
          </a:p>
          <a:p>
            <a:pPr marL="457200" indent="-457200" algn="l">
              <a:lnSpc>
                <a:spcPts val="2500"/>
              </a:lnSpc>
              <a:buClr>
                <a:srgbClr val="009999"/>
              </a:buClr>
              <a:buFont typeface="+mj-lt"/>
              <a:buAutoNum type="arabicPeriod"/>
            </a:pPr>
            <a:r>
              <a:rPr lang="en-CA" sz="2200" spc="-150" dirty="0">
                <a:solidFill>
                  <a:srgbClr val="000000"/>
                </a:solidFill>
              </a:rPr>
              <a:t>Opportunity: rights, freedom of choice, freedom from discrimination and access to the world's most advanced knowledge</a:t>
            </a:r>
          </a:p>
          <a:p>
            <a:pPr algn="l">
              <a:lnSpc>
                <a:spcPts val="1000"/>
              </a:lnSpc>
              <a:buClr>
                <a:srgbClr val="009999"/>
              </a:buClr>
            </a:pPr>
            <a:endParaRPr lang="en-CA" sz="2200" spc="-150" dirty="0">
              <a:solidFill>
                <a:srgbClr val="000000"/>
              </a:solidFill>
            </a:endParaRPr>
          </a:p>
          <a:p>
            <a:pPr marL="342900" indent="-342900" algn="l">
              <a:lnSpc>
                <a:spcPts val="2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Social Progress Index (</a:t>
            </a:r>
            <a:r>
              <a:rPr lang="en-CA" sz="3500" b="1" spc="-150" dirty="0" err="1"/>
              <a:t>SPI</a:t>
            </a:r>
            <a:r>
              <a:rPr lang="en-CA" sz="3500" b="1" spc="-150" dirty="0"/>
              <a:t>)</a:t>
            </a:r>
          </a:p>
        </p:txBody>
      </p:sp>
    </p:spTree>
    <p:extLst>
      <p:ext uri="{BB962C8B-B14F-4D97-AF65-F5344CB8AC3E}">
        <p14:creationId xmlns:p14="http://schemas.microsoft.com/office/powerpoint/2010/main" val="1165267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83938" y="1988840"/>
            <a:ext cx="8020510"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ts val="2500"/>
              </a:lnSpc>
              <a:buClr>
                <a:srgbClr val="009999"/>
              </a:buClr>
              <a:buFont typeface="Arial" panose="020B0604020202020204" pitchFamily="34" charset="0"/>
              <a:buChar char="•"/>
            </a:pPr>
            <a:r>
              <a:rPr lang="en-CA" sz="2200" spc="-150" dirty="0">
                <a:solidFill>
                  <a:srgbClr val="000000"/>
                </a:solidFill>
              </a:rPr>
              <a:t>Together, these 12 components form the Social Progress framework. </a:t>
            </a:r>
            <a:endParaRPr lang="en-CA" sz="2200" spc="-150" dirty="0" smtClean="0">
              <a:solidFill>
                <a:srgbClr val="000000"/>
              </a:solidFill>
            </a:endParaRPr>
          </a:p>
          <a:p>
            <a:pPr marL="342900" indent="-342900" algn="l">
              <a:lnSpc>
                <a:spcPts val="1000"/>
              </a:lnSpc>
              <a:buClr>
                <a:srgbClr val="009999"/>
              </a:buClr>
              <a:buFont typeface="Arial" panose="020B0604020202020204" pitchFamily="34" charset="0"/>
              <a:buChar char="•"/>
            </a:pPr>
            <a:endParaRPr lang="en-CA" sz="2200" spc="-150" dirty="0">
              <a:solidFill>
                <a:srgbClr val="000000"/>
              </a:solidFill>
            </a:endParaRPr>
          </a:p>
          <a:p>
            <a:pPr marL="342900" indent="-342900" algn="l">
              <a:lnSpc>
                <a:spcPts val="2500"/>
              </a:lnSpc>
              <a:buClr>
                <a:srgbClr val="009999"/>
              </a:buClr>
              <a:buFont typeface="Arial" panose="020B0604020202020204" pitchFamily="34" charset="0"/>
              <a:buChar char="•"/>
            </a:pPr>
            <a:r>
              <a:rPr lang="en-CA" sz="2200" spc="-150" dirty="0">
                <a:solidFill>
                  <a:srgbClr val="000000"/>
                </a:solidFill>
              </a:rPr>
              <a:t>For each of these 12 components, indicators to measure how countries are performing. Not indicators of effort or intention, but real achievement. </a:t>
            </a:r>
            <a:r>
              <a:rPr lang="en-CA" sz="2200" spc="-150" dirty="0" smtClean="0">
                <a:solidFill>
                  <a:srgbClr val="000000"/>
                </a:solidFill>
              </a:rPr>
              <a:t>For </a:t>
            </a:r>
            <a:r>
              <a:rPr lang="en-CA" sz="2200" spc="-150" dirty="0">
                <a:solidFill>
                  <a:srgbClr val="000000"/>
                </a:solidFill>
              </a:rPr>
              <a:t>example, </a:t>
            </a:r>
            <a:r>
              <a:rPr lang="en-CA" sz="2200" spc="-150" dirty="0" err="1">
                <a:solidFill>
                  <a:srgbClr val="000000"/>
                </a:solidFill>
              </a:rPr>
              <a:t>SPI</a:t>
            </a:r>
            <a:r>
              <a:rPr lang="en-CA" sz="2200" spc="-150" dirty="0">
                <a:solidFill>
                  <a:srgbClr val="000000"/>
                </a:solidFill>
              </a:rPr>
              <a:t> does not measure how much a country spends on healthcare, but  the length and quality of people's lives. </a:t>
            </a:r>
            <a:endParaRPr lang="en-CA" sz="2200" spc="-150" dirty="0" smtClean="0">
              <a:solidFill>
                <a:srgbClr val="000000"/>
              </a:solidFill>
            </a:endParaRPr>
          </a:p>
          <a:p>
            <a:pPr marL="342900" indent="-342900" algn="l">
              <a:lnSpc>
                <a:spcPts val="2500"/>
              </a:lnSpc>
              <a:buClr>
                <a:srgbClr val="009999"/>
              </a:buClr>
              <a:buFont typeface="Arial" panose="020B0604020202020204" pitchFamily="34" charset="0"/>
              <a:buChar char="•"/>
            </a:pPr>
            <a:endParaRPr lang="en-CA" sz="2200" spc="-150" dirty="0">
              <a:solidFill>
                <a:srgbClr val="000000"/>
              </a:solidFill>
            </a:endParaRPr>
          </a:p>
          <a:p>
            <a:pPr algn="l">
              <a:lnSpc>
                <a:spcPts val="2500"/>
              </a:lnSpc>
              <a:buClr>
                <a:srgbClr val="009999"/>
              </a:buClr>
            </a:pPr>
            <a:r>
              <a:rPr lang="en-CA" sz="2200" spc="-150" dirty="0" smtClean="0">
                <a:solidFill>
                  <a:srgbClr val="000000"/>
                </a:solidFill>
                <a:hlinkClick r:id="rId3"/>
              </a:rPr>
              <a:t>Ted Talk Michael Green</a:t>
            </a:r>
            <a:endParaRPr lang="en-CA" sz="2200" spc="-150" dirty="0" smtClean="0">
              <a:solidFill>
                <a:srgbClr val="000000"/>
              </a:solidFill>
            </a:endParaRPr>
          </a:p>
          <a:p>
            <a:pPr algn="l">
              <a:lnSpc>
                <a:spcPts val="2500"/>
              </a:lnSpc>
              <a:buClr>
                <a:srgbClr val="009999"/>
              </a:buClr>
            </a:pPr>
            <a:endParaRPr lang="en-CA" sz="2200" spc="-150" dirty="0" smtClean="0">
              <a:solidFill>
                <a:srgbClr val="000000"/>
              </a:solidFill>
            </a:endParaRPr>
          </a:p>
          <a:p>
            <a:pPr algn="l">
              <a:lnSpc>
                <a:spcPts val="2500"/>
              </a:lnSpc>
              <a:buClr>
                <a:srgbClr val="009999"/>
              </a:buClr>
            </a:pPr>
            <a:endParaRPr lang="en-CA" sz="2200" spc="-150" dirty="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Social Progress Index (</a:t>
            </a:r>
            <a:r>
              <a:rPr lang="en-CA" sz="3500" b="1" spc="-150" dirty="0" err="1"/>
              <a:t>SPI</a:t>
            </a:r>
            <a:r>
              <a:rPr lang="en-CA" sz="3500" b="1" spc="-150" dirty="0"/>
              <a:t>)</a:t>
            </a:r>
          </a:p>
        </p:txBody>
      </p:sp>
    </p:spTree>
    <p:extLst>
      <p:ext uri="{BB962C8B-B14F-4D97-AF65-F5344CB8AC3E}">
        <p14:creationId xmlns:p14="http://schemas.microsoft.com/office/powerpoint/2010/main" val="3716377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164288" y="5891877"/>
            <a:ext cx="288032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000"/>
              </a:lnSpc>
              <a:buClr>
                <a:srgbClr val="009999"/>
              </a:buClr>
            </a:pPr>
            <a:r>
              <a:rPr lang="en-CA" sz="600" dirty="0">
                <a:solidFill>
                  <a:srgbClr val="000000"/>
                </a:solidFill>
              </a:rPr>
              <a:t>Source: http://progressivepress.com/pix/</a:t>
            </a:r>
          </a:p>
        </p:txBody>
      </p:sp>
      <p:pic>
        <p:nvPicPr>
          <p:cNvPr id="9" name="Shape 361"/>
          <p:cNvPicPr preferRelativeResize="0"/>
          <p:nvPr/>
        </p:nvPicPr>
        <p:blipFill rotWithShape="1">
          <a:blip r:embed="rId3">
            <a:alphaModFix/>
          </a:blip>
          <a:srcRect/>
          <a:stretch/>
        </p:blipFill>
        <p:spPr>
          <a:xfrm>
            <a:off x="755576" y="1110417"/>
            <a:ext cx="5865710" cy="5126895"/>
          </a:xfrm>
          <a:prstGeom prst="rect">
            <a:avLst/>
          </a:prstGeom>
          <a:noFill/>
          <a:ln>
            <a:noFill/>
          </a:ln>
        </p:spPr>
      </p:pic>
    </p:spTree>
    <p:extLst>
      <p:ext uri="{BB962C8B-B14F-4D97-AF65-F5344CB8AC3E}">
        <p14:creationId xmlns:p14="http://schemas.microsoft.com/office/powerpoint/2010/main" val="3378111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Map of </a:t>
            </a:r>
            <a:r>
              <a:rPr lang="en-CA" sz="3500" b="1" spc="-150" dirty="0" err="1"/>
              <a:t>SPI</a:t>
            </a:r>
            <a:r>
              <a:rPr lang="en-CA" sz="3500" b="1" spc="-150" dirty="0"/>
              <a:t> levels</a:t>
            </a:r>
          </a:p>
        </p:txBody>
      </p:sp>
      <p:sp>
        <p:nvSpPr>
          <p:cNvPr id="5" name="Title 1"/>
          <p:cNvSpPr txBox="1">
            <a:spLocks/>
          </p:cNvSpPr>
          <p:nvPr/>
        </p:nvSpPr>
        <p:spPr>
          <a:xfrm>
            <a:off x="7164288" y="5891877"/>
            <a:ext cx="288032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000"/>
              </a:lnSpc>
              <a:buClr>
                <a:srgbClr val="009999"/>
              </a:buClr>
            </a:pPr>
            <a:r>
              <a:rPr lang="en-CA" sz="600" dirty="0">
                <a:solidFill>
                  <a:srgbClr val="000000"/>
                </a:solidFill>
              </a:rPr>
              <a:t>Source: </a:t>
            </a:r>
            <a:r>
              <a:rPr lang="en-CA" sz="600" dirty="0" err="1">
                <a:solidFill>
                  <a:srgbClr val="000000"/>
                </a:solidFill>
              </a:rPr>
              <a:t>NuclearVacuum</a:t>
            </a:r>
            <a:endParaRPr lang="en-CA" sz="600" dirty="0">
              <a:solidFill>
                <a:srgbClr val="000000"/>
              </a:solidFill>
            </a:endParaRPr>
          </a:p>
        </p:txBody>
      </p:sp>
      <p:pic>
        <p:nvPicPr>
          <p:cNvPr id="6" name="Shape 369"/>
          <p:cNvPicPr preferRelativeResize="0"/>
          <p:nvPr/>
        </p:nvPicPr>
        <p:blipFill rotWithShape="1">
          <a:blip r:embed="rId3">
            <a:alphaModFix/>
          </a:blip>
          <a:srcRect/>
          <a:stretch/>
        </p:blipFill>
        <p:spPr>
          <a:xfrm>
            <a:off x="683568" y="1988840"/>
            <a:ext cx="7452320" cy="3827009"/>
          </a:xfrm>
          <a:prstGeom prst="rect">
            <a:avLst/>
          </a:prstGeom>
          <a:noFill/>
          <a:ln>
            <a:noFill/>
          </a:ln>
        </p:spPr>
      </p:pic>
    </p:spTree>
    <p:extLst>
      <p:ext uri="{BB962C8B-B14F-4D97-AF65-F5344CB8AC3E}">
        <p14:creationId xmlns:p14="http://schemas.microsoft.com/office/powerpoint/2010/main" val="2735331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3938" y="1268760"/>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Summary of Development Indicators</a:t>
            </a:r>
          </a:p>
        </p:txBody>
      </p:sp>
      <p:graphicFrame>
        <p:nvGraphicFramePr>
          <p:cNvPr id="7" name="Content Placeholder 3"/>
          <p:cNvGraphicFramePr>
            <a:graphicFrameLocks/>
          </p:cNvGraphicFramePr>
          <p:nvPr>
            <p:extLst>
              <p:ext uri="{D42A27DB-BD31-4B8C-83A1-F6EECF244321}">
                <p14:modId xmlns:p14="http://schemas.microsoft.com/office/powerpoint/2010/main" val="357072813"/>
              </p:ext>
            </p:extLst>
          </p:nvPr>
        </p:nvGraphicFramePr>
        <p:xfrm>
          <a:off x="683568" y="1795252"/>
          <a:ext cx="5768960" cy="4096625"/>
        </p:xfrm>
        <a:graphic>
          <a:graphicData uri="http://schemas.openxmlformats.org/drawingml/2006/table">
            <a:tbl>
              <a:tblPr firstRow="1">
                <a:tableStyleId>{22838BEF-8BB2-4498-84A7-C5851F593DF1}</a:tableStyleId>
              </a:tblPr>
              <a:tblGrid>
                <a:gridCol w="1442240">
                  <a:extLst>
                    <a:ext uri="{9D8B030D-6E8A-4147-A177-3AD203B41FA5}">
                      <a16:colId xmlns:a16="http://schemas.microsoft.com/office/drawing/2014/main" val="20000"/>
                    </a:ext>
                  </a:extLst>
                </a:gridCol>
                <a:gridCol w="1442240">
                  <a:extLst>
                    <a:ext uri="{9D8B030D-6E8A-4147-A177-3AD203B41FA5}">
                      <a16:colId xmlns:a16="http://schemas.microsoft.com/office/drawing/2014/main" val="20001"/>
                    </a:ext>
                  </a:extLst>
                </a:gridCol>
                <a:gridCol w="1442240">
                  <a:extLst>
                    <a:ext uri="{9D8B030D-6E8A-4147-A177-3AD203B41FA5}">
                      <a16:colId xmlns:a16="http://schemas.microsoft.com/office/drawing/2014/main" val="20002"/>
                    </a:ext>
                  </a:extLst>
                </a:gridCol>
                <a:gridCol w="1442240">
                  <a:extLst>
                    <a:ext uri="{9D8B030D-6E8A-4147-A177-3AD203B41FA5}">
                      <a16:colId xmlns:a16="http://schemas.microsoft.com/office/drawing/2014/main" val="20003"/>
                    </a:ext>
                  </a:extLst>
                </a:gridCol>
              </a:tblGrid>
              <a:tr h="486244">
                <a:tc>
                  <a:txBody>
                    <a:bodyPr/>
                    <a:lstStyle/>
                    <a:p>
                      <a:r>
                        <a:rPr lang="en-CA" sz="1300" dirty="0" smtClean="0"/>
                        <a:t>Development Indicator</a:t>
                      </a:r>
                      <a:endParaRPr lang="en-CA" sz="1300" b="1" i="1"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300" dirty="0" smtClean="0"/>
                        <a:t>Canada</a:t>
                      </a:r>
                      <a:endParaRPr lang="en-CA" sz="1300" b="1"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300" dirty="0" smtClean="0"/>
                        <a:t>Norway</a:t>
                      </a:r>
                      <a:endParaRPr lang="en-CA" sz="1300" b="1"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300" dirty="0" smtClean="0"/>
                        <a:t>Venezuela</a:t>
                      </a:r>
                      <a:endParaRPr lang="en-CA" sz="1300" b="1"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0802">
                <a:tc>
                  <a:txBody>
                    <a:bodyPr/>
                    <a:lstStyle/>
                    <a:p>
                      <a:r>
                        <a:rPr lang="en-CA" sz="1100" dirty="0" smtClean="0"/>
                        <a:t>GNH</a:t>
                      </a:r>
                      <a:r>
                        <a:rPr lang="en-CA" sz="1100" baseline="30000" dirty="0" smtClean="0">
                          <a:effectLst/>
                        </a:rPr>
                        <a:t>1</a:t>
                      </a:r>
                    </a:p>
                    <a:p>
                      <a:endParaRPr lang="en-CA" sz="1100" i="1"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#6</a:t>
                      </a:r>
                    </a:p>
                    <a:p>
                      <a:r>
                        <a:rPr lang="en-CA" sz="1100" dirty="0" smtClean="0"/>
                        <a:t>Score: 7.477</a:t>
                      </a:r>
                      <a:endParaRPr lang="en-CA" sz="11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#2</a:t>
                      </a:r>
                    </a:p>
                    <a:p>
                      <a:r>
                        <a:rPr lang="en-CA" sz="1100" dirty="0" smtClean="0"/>
                        <a:t>Score: 7.655</a:t>
                      </a:r>
                      <a:endParaRPr lang="en-CA" sz="11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#20</a:t>
                      </a:r>
                    </a:p>
                    <a:p>
                      <a:r>
                        <a:rPr lang="en-CA" sz="1100" dirty="0" smtClean="0"/>
                        <a:t>Score:</a:t>
                      </a:r>
                      <a:r>
                        <a:rPr lang="en-CA" sz="1100" baseline="0" dirty="0" smtClean="0"/>
                        <a:t> 7.039</a:t>
                      </a:r>
                      <a:endParaRPr lang="en-CA" sz="11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9811">
                <a:tc>
                  <a:txBody>
                    <a:bodyPr/>
                    <a:lstStyle/>
                    <a:p>
                      <a:r>
                        <a:rPr lang="en-CA" sz="1100" dirty="0" smtClean="0"/>
                        <a:t>HDI</a:t>
                      </a:r>
                      <a:r>
                        <a:rPr lang="en-CA" sz="1100" baseline="30000" dirty="0" smtClean="0"/>
                        <a:t>2</a:t>
                      </a:r>
                      <a:endParaRPr lang="en-CA" sz="1100" i="1" baseline="300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#8</a:t>
                      </a:r>
                    </a:p>
                    <a:p>
                      <a:r>
                        <a:rPr lang="en-CA" sz="1100" dirty="0" smtClean="0"/>
                        <a:t>Score: 0.902</a:t>
                      </a:r>
                      <a:endParaRPr lang="en-CA" sz="11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#1</a:t>
                      </a:r>
                    </a:p>
                    <a:p>
                      <a:r>
                        <a:rPr lang="en-CA" sz="1100" dirty="0" smtClean="0"/>
                        <a:t>Score: 0.944</a:t>
                      </a:r>
                      <a:endParaRPr lang="en-CA" sz="11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#67</a:t>
                      </a:r>
                    </a:p>
                    <a:p>
                      <a:r>
                        <a:rPr lang="en-CA" sz="1100" dirty="0" smtClean="0"/>
                        <a:t>Score: 0.764</a:t>
                      </a:r>
                      <a:endParaRPr lang="en-CA" sz="11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5073">
                <a:tc>
                  <a:txBody>
                    <a:bodyPr/>
                    <a:lstStyle/>
                    <a:p>
                      <a:r>
                        <a:rPr lang="en-CA" sz="1100" dirty="0" smtClean="0"/>
                        <a:t>HPI</a:t>
                      </a:r>
                      <a:r>
                        <a:rPr lang="en-CA" sz="1100" baseline="30000" dirty="0" smtClean="0"/>
                        <a:t>3</a:t>
                      </a:r>
                      <a:endParaRPr lang="en-CA" sz="1100" i="1" baseline="300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#65</a:t>
                      </a:r>
                    </a:p>
                    <a:p>
                      <a:r>
                        <a:rPr lang="en-CA" sz="1100" dirty="0" smtClean="0"/>
                        <a:t>Score: 43.6</a:t>
                      </a:r>
                    </a:p>
                    <a:p>
                      <a:r>
                        <a:rPr lang="en-CA" sz="1100" dirty="0" smtClean="0"/>
                        <a:t>Well being=7.7</a:t>
                      </a:r>
                    </a:p>
                    <a:p>
                      <a:r>
                        <a:rPr lang="en-CA" sz="1100" dirty="0" smtClean="0"/>
                        <a:t>Life </a:t>
                      </a:r>
                      <a:r>
                        <a:rPr lang="en-CA" sz="1100" dirty="0" err="1" smtClean="0"/>
                        <a:t>Expec</a:t>
                      </a:r>
                      <a:r>
                        <a:rPr lang="en-CA" sz="1100" dirty="0" smtClean="0"/>
                        <a:t>.=81.0</a:t>
                      </a:r>
                    </a:p>
                    <a:p>
                      <a:r>
                        <a:rPr lang="en-CA" sz="1100" dirty="0" smtClean="0"/>
                        <a:t>Eco-foot.=6.4</a:t>
                      </a:r>
                      <a:endParaRPr lang="en-CA" sz="11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#29</a:t>
                      </a:r>
                    </a:p>
                    <a:p>
                      <a:r>
                        <a:rPr lang="en-CA" sz="1100" dirty="0" smtClean="0"/>
                        <a:t>Score: 51.4</a:t>
                      </a:r>
                    </a:p>
                    <a:p>
                      <a:r>
                        <a:rPr lang="en-CA" sz="1100" dirty="0" smtClean="0"/>
                        <a:t>Well being=7.6</a:t>
                      </a:r>
                    </a:p>
                    <a:p>
                      <a:r>
                        <a:rPr lang="en-CA" sz="1100" dirty="0" smtClean="0"/>
                        <a:t>Life </a:t>
                      </a:r>
                      <a:r>
                        <a:rPr lang="en-CA" sz="1100" dirty="0" err="1" smtClean="0"/>
                        <a:t>Expec</a:t>
                      </a:r>
                      <a:r>
                        <a:rPr lang="en-CA" sz="1100" dirty="0" smtClean="0"/>
                        <a:t>.=81.1</a:t>
                      </a:r>
                    </a:p>
                    <a:p>
                      <a:r>
                        <a:rPr lang="en-CA" sz="1100" dirty="0" smtClean="0"/>
                        <a:t>Eco-foot.=4.8</a:t>
                      </a:r>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#9</a:t>
                      </a:r>
                    </a:p>
                    <a:p>
                      <a:r>
                        <a:rPr lang="en-CA" sz="1100" dirty="0" smtClean="0"/>
                        <a:t>Score: 56.9</a:t>
                      </a:r>
                    </a:p>
                    <a:p>
                      <a:r>
                        <a:rPr lang="en-CA" sz="1100" dirty="0" smtClean="0"/>
                        <a:t>Well being=7.5</a:t>
                      </a:r>
                    </a:p>
                    <a:p>
                      <a:r>
                        <a:rPr lang="en-CA" sz="1100" dirty="0" smtClean="0"/>
                        <a:t>Life </a:t>
                      </a:r>
                      <a:r>
                        <a:rPr lang="en-CA" sz="1100" dirty="0" err="1" smtClean="0"/>
                        <a:t>Expec</a:t>
                      </a:r>
                      <a:r>
                        <a:rPr lang="en-CA" sz="1100" dirty="0" smtClean="0"/>
                        <a:t>.=74.4</a:t>
                      </a:r>
                    </a:p>
                    <a:p>
                      <a:r>
                        <a:rPr lang="en-CA" sz="1100" dirty="0" smtClean="0"/>
                        <a:t>Eco-foot.=3.0</a:t>
                      </a:r>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55073">
                <a:tc>
                  <a:txBody>
                    <a:bodyPr/>
                    <a:lstStyle/>
                    <a:p>
                      <a:pPr marL="0" algn="l" defTabSz="914400" rtl="0" eaLnBrk="1" latinLnBrk="0" hangingPunct="1"/>
                      <a:r>
                        <a:rPr lang="en-CA" sz="1100" dirty="0" smtClean="0"/>
                        <a:t>SSI </a:t>
                      </a:r>
                      <a:r>
                        <a:rPr lang="en-CA" sz="1100" kern="1200" baseline="30000" dirty="0" smtClean="0">
                          <a:solidFill>
                            <a:schemeClr val="dk1"/>
                          </a:solidFill>
                          <a:latin typeface="+mn-lt"/>
                          <a:ea typeface="+mn-ea"/>
                          <a:cs typeface="+mn-cs"/>
                        </a:rPr>
                        <a:t>4</a:t>
                      </a:r>
                    </a:p>
                    <a:p>
                      <a:endParaRPr lang="en-CA" sz="1100" dirty="0" smtClean="0"/>
                    </a:p>
                    <a:p>
                      <a:r>
                        <a:rPr lang="en-CA" sz="1100" dirty="0" smtClean="0"/>
                        <a:t>Human Well-being</a:t>
                      </a:r>
                    </a:p>
                    <a:p>
                      <a:r>
                        <a:rPr lang="en-CA" sz="1100" dirty="0" err="1" smtClean="0"/>
                        <a:t>Envir</a:t>
                      </a:r>
                      <a:r>
                        <a:rPr lang="en-CA" sz="1100" dirty="0" smtClean="0"/>
                        <a:t>.</a:t>
                      </a:r>
                      <a:r>
                        <a:rPr lang="en-CA" sz="1100" baseline="0" dirty="0" smtClean="0"/>
                        <a:t> </a:t>
                      </a:r>
                      <a:r>
                        <a:rPr lang="en-CA" sz="1100" dirty="0" smtClean="0"/>
                        <a:t>Well-being</a:t>
                      </a:r>
                    </a:p>
                    <a:p>
                      <a:r>
                        <a:rPr lang="en-CA" sz="1100" dirty="0" smtClean="0"/>
                        <a:t>Economic Well-being</a:t>
                      </a:r>
                      <a:endParaRPr lang="en-CA" sz="1100" i="1"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 #13</a:t>
                      </a:r>
                    </a:p>
                    <a:p>
                      <a:r>
                        <a:rPr lang="en-CA" sz="1100" dirty="0" smtClean="0"/>
                        <a:t>Score 6.1</a:t>
                      </a:r>
                    </a:p>
                    <a:p>
                      <a:r>
                        <a:rPr lang="en-CA" sz="1100" dirty="0" smtClean="0"/>
                        <a:t>#23</a:t>
                      </a:r>
                    </a:p>
                    <a:p>
                      <a:r>
                        <a:rPr lang="en-CA" sz="1100" dirty="0" smtClean="0"/>
                        <a:t>#136</a:t>
                      </a:r>
                    </a:p>
                    <a:p>
                      <a:r>
                        <a:rPr lang="en-CA" sz="1100" dirty="0" smtClean="0"/>
                        <a:t>#65</a:t>
                      </a:r>
                      <a:endParaRPr lang="en-CA" sz="11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a:t>
                      </a:r>
                      <a:r>
                        <a:rPr lang="en-CA" sz="1100" baseline="0" dirty="0" smtClean="0"/>
                        <a:t> #1</a:t>
                      </a:r>
                    </a:p>
                    <a:p>
                      <a:r>
                        <a:rPr lang="en-CA" sz="1100" baseline="0" dirty="0" smtClean="0"/>
                        <a:t>Score 7.0</a:t>
                      </a:r>
                      <a:endParaRPr lang="en-CA" sz="1100" dirty="0" smtClean="0"/>
                    </a:p>
                    <a:p>
                      <a:r>
                        <a:rPr lang="en-CA" sz="1100" dirty="0" smtClean="0"/>
                        <a:t>#7</a:t>
                      </a:r>
                    </a:p>
                    <a:p>
                      <a:r>
                        <a:rPr lang="en-CA" sz="1100" dirty="0" smtClean="0"/>
                        <a:t>#99</a:t>
                      </a:r>
                    </a:p>
                    <a:p>
                      <a:r>
                        <a:rPr lang="en-CA" sz="1100" dirty="0" smtClean="0"/>
                        <a:t>#1</a:t>
                      </a:r>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 #120</a:t>
                      </a:r>
                    </a:p>
                    <a:p>
                      <a:r>
                        <a:rPr lang="en-CA" sz="1100" dirty="0" smtClean="0"/>
                        <a:t>Score 5.1</a:t>
                      </a:r>
                    </a:p>
                    <a:p>
                      <a:r>
                        <a:rPr lang="en-CA" sz="1100" dirty="0" smtClean="0"/>
                        <a:t>#102</a:t>
                      </a:r>
                    </a:p>
                    <a:p>
                      <a:r>
                        <a:rPr lang="en-CA" sz="1100" dirty="0" smtClean="0"/>
                        <a:t>#86</a:t>
                      </a:r>
                    </a:p>
                    <a:p>
                      <a:r>
                        <a:rPr lang="en-CA" sz="1100" dirty="0" smtClean="0"/>
                        <a:t>#53</a:t>
                      </a:r>
                      <a:endParaRPr lang="en-CA" sz="11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9811">
                <a:tc>
                  <a:txBody>
                    <a:bodyPr/>
                    <a:lstStyle/>
                    <a:p>
                      <a:pPr marL="0" algn="l" defTabSz="914400" rtl="0" eaLnBrk="1" latinLnBrk="0" hangingPunct="1"/>
                      <a:r>
                        <a:rPr lang="en-CA" sz="1100" dirty="0" smtClean="0"/>
                        <a:t>SPI </a:t>
                      </a:r>
                      <a:r>
                        <a:rPr lang="en-CA" sz="1100" kern="1200" baseline="30000" dirty="0" smtClean="0">
                          <a:solidFill>
                            <a:schemeClr val="dk1"/>
                          </a:solidFill>
                          <a:latin typeface="+mn-lt"/>
                          <a:ea typeface="+mn-ea"/>
                          <a:cs typeface="+mn-cs"/>
                        </a:rPr>
                        <a:t>5</a:t>
                      </a:r>
                      <a:endParaRPr lang="en-CA" sz="1100" kern="1200" baseline="30000" dirty="0">
                        <a:solidFill>
                          <a:schemeClr val="dk1"/>
                        </a:solidFill>
                        <a:latin typeface="+mn-lt"/>
                        <a:ea typeface="+mn-ea"/>
                        <a:cs typeface="+mn-cs"/>
                      </a:endParaRPr>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#6</a:t>
                      </a:r>
                    </a:p>
                    <a:p>
                      <a:r>
                        <a:rPr lang="en-CA" sz="1100" dirty="0" smtClean="0"/>
                        <a:t>Score:</a:t>
                      </a:r>
                      <a:r>
                        <a:rPr lang="en-CA" sz="1100" baseline="0" dirty="0" smtClean="0"/>
                        <a:t> 86.89</a:t>
                      </a:r>
                      <a:endParaRPr lang="en-CA" sz="1100"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#1</a:t>
                      </a:r>
                    </a:p>
                    <a:p>
                      <a:r>
                        <a:rPr lang="en-CA" sz="1100" dirty="0" smtClean="0"/>
                        <a:t>Score:</a:t>
                      </a:r>
                      <a:r>
                        <a:rPr lang="en-CA" sz="1100" baseline="0" dirty="0" smtClean="0"/>
                        <a:t> 88.36</a:t>
                      </a:r>
                      <a:endParaRPr lang="en-CA" sz="1100" dirty="0" smtClean="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100" dirty="0" smtClean="0"/>
                        <a:t>Ranking #72</a:t>
                      </a:r>
                    </a:p>
                    <a:p>
                      <a:r>
                        <a:rPr lang="en-CA" sz="1100" dirty="0" smtClean="0"/>
                        <a:t>Score:</a:t>
                      </a:r>
                      <a:r>
                        <a:rPr lang="en-CA" sz="1100" baseline="0" dirty="0" smtClean="0"/>
                        <a:t> 63.45</a:t>
                      </a:r>
                      <a:endParaRPr lang="en-CA" sz="1100" dirty="0" smtClean="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9811">
                <a:tc>
                  <a:txBody>
                    <a:bodyPr/>
                    <a:lstStyle/>
                    <a:p>
                      <a:r>
                        <a:rPr lang="en-CA" sz="1100" dirty="0" smtClean="0"/>
                        <a:t>GPI/ISEW</a:t>
                      </a:r>
                      <a:endParaRPr lang="en-CA" sz="1100" i="1" dirty="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smtClean="0"/>
                        <a:t>Recent Data Was Unavailable</a:t>
                      </a:r>
                      <a:endParaRPr lang="en-CA" sz="1100" i="1" dirty="0" smtClean="0"/>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t>Recent Data Was Unavailable</a:t>
                      </a:r>
                      <a:endParaRPr lang="en-CA" sz="1100" i="1" kern="1200" dirty="0" smtClean="0">
                        <a:solidFill>
                          <a:schemeClr val="tx1"/>
                        </a:solidFill>
                        <a:latin typeface="+mn-lt"/>
                        <a:ea typeface="+mn-ea"/>
                        <a:cs typeface="+mn-cs"/>
                      </a:endParaRPr>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t>Recent Data Was Unavailable</a:t>
                      </a:r>
                      <a:endParaRPr lang="en-CA" sz="1100" i="1" kern="1200" dirty="0" smtClean="0">
                        <a:solidFill>
                          <a:schemeClr val="tx1"/>
                        </a:solidFill>
                        <a:latin typeface="+mn-lt"/>
                        <a:ea typeface="+mn-ea"/>
                        <a:cs typeface="+mn-cs"/>
                      </a:endParaRPr>
                    </a:p>
                  </a:txBody>
                  <a:tcPr marL="66550" marR="66550" marT="33275" marB="33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Title 1"/>
          <p:cNvSpPr txBox="1">
            <a:spLocks/>
          </p:cNvSpPr>
          <p:nvPr/>
        </p:nvSpPr>
        <p:spPr>
          <a:xfrm>
            <a:off x="6804248" y="2204864"/>
            <a:ext cx="1944216" cy="29466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2200" spc="-150" dirty="0">
                <a:solidFill>
                  <a:srgbClr val="000000"/>
                </a:solidFill>
              </a:rPr>
              <a:t>Do any of the above results surprise you? Which one seems to be quite different? </a:t>
            </a:r>
          </a:p>
          <a:p>
            <a:pPr algn="l">
              <a:lnSpc>
                <a:spcPts val="2500"/>
              </a:lnSpc>
              <a:buClr>
                <a:srgbClr val="009999"/>
              </a:buClr>
            </a:pPr>
            <a:r>
              <a:rPr lang="en-CA" sz="2200" spc="-150" dirty="0">
                <a:solidFill>
                  <a:srgbClr val="000000"/>
                </a:solidFill>
              </a:rPr>
              <a:t>Why do you think that this is this the case?</a:t>
            </a:r>
          </a:p>
          <a:p>
            <a:pPr algn="l">
              <a:lnSpc>
                <a:spcPts val="2500"/>
              </a:lnSpc>
              <a:buClr>
                <a:srgbClr val="009999"/>
              </a:buClr>
            </a:pPr>
            <a:endParaRPr lang="en-CA" sz="2200" spc="-150" dirty="0" smtClean="0">
              <a:solidFill>
                <a:srgbClr val="000000"/>
              </a:solidFill>
            </a:endParaRPr>
          </a:p>
          <a:p>
            <a:pPr algn="l">
              <a:lnSpc>
                <a:spcPts val="2500"/>
              </a:lnSpc>
              <a:buClr>
                <a:srgbClr val="009999"/>
              </a:buClr>
            </a:pPr>
            <a:endParaRPr lang="en-CA" sz="2200" spc="-150" dirty="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Tree>
    <p:extLst>
      <p:ext uri="{BB962C8B-B14F-4D97-AF65-F5344CB8AC3E}">
        <p14:creationId xmlns:p14="http://schemas.microsoft.com/office/powerpoint/2010/main" val="3039759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83938" y="1988840"/>
            <a:ext cx="8020510"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ts val="2500"/>
              </a:lnSpc>
              <a:buClr>
                <a:srgbClr val="009999"/>
              </a:buClr>
              <a:buFont typeface="Arial" panose="020B0604020202020204" pitchFamily="34" charset="0"/>
              <a:buChar char="•"/>
            </a:pPr>
            <a:r>
              <a:rPr lang="en-CA" sz="2200" spc="-150" dirty="0">
                <a:solidFill>
                  <a:srgbClr val="000000"/>
                </a:solidFill>
              </a:rPr>
              <a:t>GDP ignores work that contributes directly to community health and happiness(volunteers, work at home</a:t>
            </a:r>
            <a:r>
              <a:rPr lang="en-CA" sz="2200" spc="-150" dirty="0" smtClean="0">
                <a:solidFill>
                  <a:srgbClr val="000000"/>
                </a:solidFill>
              </a:rPr>
              <a:t>).</a:t>
            </a:r>
          </a:p>
          <a:p>
            <a:pPr marL="342900" indent="-342900" algn="l">
              <a:lnSpc>
                <a:spcPts val="1000"/>
              </a:lnSpc>
              <a:buClr>
                <a:srgbClr val="009999"/>
              </a:buClr>
              <a:buFont typeface="Arial" panose="020B0604020202020204" pitchFamily="34" charset="0"/>
              <a:buChar char="•"/>
            </a:pPr>
            <a:endParaRPr lang="en-CA" sz="2200" spc="-150" dirty="0">
              <a:solidFill>
                <a:srgbClr val="000000"/>
              </a:solidFill>
            </a:endParaRPr>
          </a:p>
          <a:p>
            <a:pPr marL="342900" indent="-342900" algn="l">
              <a:lnSpc>
                <a:spcPts val="2500"/>
              </a:lnSpc>
              <a:buClr>
                <a:srgbClr val="009999"/>
              </a:buClr>
              <a:buFont typeface="Arial" panose="020B0604020202020204" pitchFamily="34" charset="0"/>
              <a:buChar char="•"/>
            </a:pPr>
            <a:r>
              <a:rPr lang="en-CA" sz="2200" spc="-150" dirty="0">
                <a:solidFill>
                  <a:srgbClr val="000000"/>
                </a:solidFill>
              </a:rPr>
              <a:t>GDP values work that decreases the overall well-being of society (i.e., environmental clean up, war, crime fighting) </a:t>
            </a:r>
            <a:endParaRPr lang="en-CA" sz="2200" spc="-150" dirty="0" smtClean="0">
              <a:solidFill>
                <a:srgbClr val="000000"/>
              </a:solidFill>
            </a:endParaRPr>
          </a:p>
          <a:p>
            <a:pPr marL="342900" indent="-342900" algn="l">
              <a:lnSpc>
                <a:spcPts val="1000"/>
              </a:lnSpc>
              <a:buClr>
                <a:srgbClr val="009999"/>
              </a:buClr>
              <a:buFont typeface="Arial" panose="020B0604020202020204" pitchFamily="34" charset="0"/>
              <a:buChar char="•"/>
            </a:pPr>
            <a:endParaRPr lang="en-CA" sz="2200" spc="-150" dirty="0">
              <a:solidFill>
                <a:srgbClr val="000000"/>
              </a:solidFill>
            </a:endParaRPr>
          </a:p>
          <a:p>
            <a:pPr marL="342900" indent="-342900" algn="l">
              <a:lnSpc>
                <a:spcPts val="2500"/>
              </a:lnSpc>
              <a:buClr>
                <a:srgbClr val="009999"/>
              </a:buClr>
              <a:buFont typeface="Arial" panose="020B0604020202020204" pitchFamily="34" charset="0"/>
              <a:buChar char="•"/>
            </a:pPr>
            <a:r>
              <a:rPr lang="en-CA" sz="2200" spc="-150" dirty="0">
                <a:solidFill>
                  <a:srgbClr val="000000"/>
                </a:solidFill>
              </a:rPr>
              <a:t>GDP can grow even as poverty and inequality </a:t>
            </a:r>
            <a:r>
              <a:rPr lang="en-CA" sz="2200" spc="-150" dirty="0" smtClean="0">
                <a:solidFill>
                  <a:srgbClr val="000000"/>
                </a:solidFill>
              </a:rPr>
              <a:t>increase</a:t>
            </a:r>
          </a:p>
          <a:p>
            <a:pPr marL="342900" indent="-342900" algn="l">
              <a:lnSpc>
                <a:spcPts val="1000"/>
              </a:lnSpc>
              <a:buClr>
                <a:srgbClr val="009999"/>
              </a:buClr>
              <a:buFont typeface="Arial" panose="020B0604020202020204" pitchFamily="34" charset="0"/>
              <a:buChar char="•"/>
            </a:pPr>
            <a:endParaRPr lang="en-CA" sz="2200" spc="-150" dirty="0">
              <a:solidFill>
                <a:srgbClr val="000000"/>
              </a:solidFill>
            </a:endParaRPr>
          </a:p>
          <a:p>
            <a:pPr marL="342900" indent="-342900" algn="l">
              <a:lnSpc>
                <a:spcPts val="2500"/>
              </a:lnSpc>
              <a:buClr>
                <a:srgbClr val="009999"/>
              </a:buClr>
              <a:buFont typeface="Arial" panose="020B0604020202020204" pitchFamily="34" charset="0"/>
              <a:buChar char="•"/>
            </a:pPr>
            <a:r>
              <a:rPr lang="en-CA" sz="2200" spc="-150" dirty="0">
                <a:solidFill>
                  <a:srgbClr val="000000"/>
                </a:solidFill>
              </a:rPr>
              <a:t>More work hours make economy grow - free time has no value – affects health (stress</a:t>
            </a:r>
            <a:r>
              <a:rPr lang="en-CA" sz="2200" spc="-150" dirty="0" smtClean="0">
                <a:solidFill>
                  <a:srgbClr val="000000"/>
                </a:solidFill>
              </a:rPr>
              <a:t>)</a:t>
            </a:r>
          </a:p>
          <a:p>
            <a:pPr marL="342900" indent="-342900" algn="l">
              <a:lnSpc>
                <a:spcPts val="1000"/>
              </a:lnSpc>
              <a:buClr>
                <a:srgbClr val="009999"/>
              </a:buClr>
              <a:buFont typeface="Arial" panose="020B0604020202020204" pitchFamily="34" charset="0"/>
              <a:buChar char="•"/>
            </a:pPr>
            <a:endParaRPr lang="en-CA" sz="2200" spc="-150" dirty="0">
              <a:solidFill>
                <a:srgbClr val="000000"/>
              </a:solidFill>
            </a:endParaRPr>
          </a:p>
          <a:p>
            <a:pPr marL="342900" indent="-342900" algn="l">
              <a:lnSpc>
                <a:spcPts val="2500"/>
              </a:lnSpc>
              <a:buClr>
                <a:srgbClr val="009999"/>
              </a:buClr>
              <a:buFont typeface="Arial" panose="020B0604020202020204" pitchFamily="34" charset="0"/>
              <a:buChar char="•"/>
            </a:pPr>
            <a:r>
              <a:rPr lang="en-CA" sz="2200" spc="-150" dirty="0">
                <a:solidFill>
                  <a:srgbClr val="000000"/>
                </a:solidFill>
              </a:rPr>
              <a:t>Not an indicator that measures sustainability, but profit.</a:t>
            </a:r>
          </a:p>
          <a:p>
            <a:pPr algn="l">
              <a:lnSpc>
                <a:spcPts val="2500"/>
              </a:lnSpc>
              <a:buClr>
                <a:srgbClr val="009999"/>
              </a:buClr>
            </a:pPr>
            <a:endParaRPr lang="en-CA" sz="2200" spc="-150" dirty="0" smtClean="0">
              <a:solidFill>
                <a:srgbClr val="000000"/>
              </a:solidFill>
            </a:endParaRPr>
          </a:p>
          <a:p>
            <a:pPr algn="l">
              <a:lnSpc>
                <a:spcPts val="2500"/>
              </a:lnSpc>
              <a:buClr>
                <a:srgbClr val="009999"/>
              </a:buClr>
            </a:pPr>
            <a:endParaRPr lang="en-CA" sz="2200" spc="-150" dirty="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Summary: Problems with GDP</a:t>
            </a:r>
          </a:p>
        </p:txBody>
      </p:sp>
    </p:spTree>
    <p:extLst>
      <p:ext uri="{BB962C8B-B14F-4D97-AF65-F5344CB8AC3E}">
        <p14:creationId xmlns:p14="http://schemas.microsoft.com/office/powerpoint/2010/main" val="1222177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3938" y="1340768"/>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Different SDI approaches grouped around a policy </a:t>
            </a:r>
            <a:r>
              <a:rPr lang="en-CA" sz="3500" b="1" spc="-150" dirty="0" smtClean="0"/>
              <a:t>cycle</a:t>
            </a:r>
            <a:endParaRPr lang="en-CA" sz="3500" b="1" spc="-150" dirty="0"/>
          </a:p>
        </p:txBody>
      </p:sp>
      <p:sp>
        <p:nvSpPr>
          <p:cNvPr id="5" name="Title 1"/>
          <p:cNvSpPr txBox="1">
            <a:spLocks/>
          </p:cNvSpPr>
          <p:nvPr/>
        </p:nvSpPr>
        <p:spPr>
          <a:xfrm>
            <a:off x="7092280" y="5877272"/>
            <a:ext cx="288032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000"/>
              </a:lnSpc>
              <a:buClr>
                <a:srgbClr val="009999"/>
              </a:buClr>
            </a:pPr>
            <a:r>
              <a:rPr lang="en-CA" sz="600" dirty="0">
                <a:solidFill>
                  <a:srgbClr val="000000"/>
                </a:solidFill>
              </a:rPr>
              <a:t>(Source of policy cycle: de </a:t>
            </a:r>
            <a:r>
              <a:rPr lang="en-CA" sz="600" dirty="0" err="1">
                <a:solidFill>
                  <a:srgbClr val="000000"/>
                </a:solidFill>
              </a:rPr>
              <a:t>Ridder</a:t>
            </a:r>
            <a:r>
              <a:rPr lang="en-CA" sz="600" dirty="0">
                <a:solidFill>
                  <a:srgbClr val="000000"/>
                </a:solidFill>
              </a:rPr>
              <a:t> et al., 2006)</a:t>
            </a:r>
          </a:p>
        </p:txBody>
      </p:sp>
      <p:pic>
        <p:nvPicPr>
          <p:cNvPr id="6" name="Shape 382"/>
          <p:cNvPicPr preferRelativeResize="0"/>
          <p:nvPr/>
        </p:nvPicPr>
        <p:blipFill rotWithShape="1">
          <a:blip r:embed="rId3">
            <a:alphaModFix/>
          </a:blip>
          <a:srcRect/>
          <a:stretch/>
        </p:blipFill>
        <p:spPr>
          <a:xfrm>
            <a:off x="596716" y="2262529"/>
            <a:ext cx="6063515" cy="3803381"/>
          </a:xfrm>
          <a:prstGeom prst="rect">
            <a:avLst/>
          </a:prstGeom>
          <a:noFill/>
          <a:ln>
            <a:noFill/>
          </a:ln>
        </p:spPr>
      </p:pic>
    </p:spTree>
    <p:extLst>
      <p:ext uri="{BB962C8B-B14F-4D97-AF65-F5344CB8AC3E}">
        <p14:creationId xmlns:p14="http://schemas.microsoft.com/office/powerpoint/2010/main" val="394726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60003" y="2420888"/>
            <a:ext cx="7684405"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7813" indent="-277813" algn="l">
              <a:lnSpc>
                <a:spcPts val="2500"/>
              </a:lnSpc>
              <a:buClr>
                <a:srgbClr val="009999"/>
              </a:buClr>
              <a:buFont typeface="+mj-lt"/>
              <a:buAutoNum type="arabicPeriod"/>
            </a:pPr>
            <a:r>
              <a:rPr lang="en-CA" sz="2200" spc="-150" dirty="0">
                <a:solidFill>
                  <a:srgbClr val="000000"/>
                </a:solidFill>
              </a:rPr>
              <a:t>Consult the list you made at the start of class, how many items are valued by GDP? Does this indicator value your life</a:t>
            </a:r>
            <a:r>
              <a:rPr lang="en-CA" sz="2200" spc="-150" dirty="0" smtClean="0">
                <a:solidFill>
                  <a:srgbClr val="000000"/>
                </a:solidFill>
              </a:rPr>
              <a:t>?</a:t>
            </a:r>
          </a:p>
          <a:p>
            <a:pPr marL="277813" indent="-277813" algn="l">
              <a:lnSpc>
                <a:spcPts val="500"/>
              </a:lnSpc>
              <a:buClr>
                <a:srgbClr val="009999"/>
              </a:buClr>
              <a:buFont typeface="+mj-lt"/>
              <a:buAutoNum type="arabicPeriod"/>
            </a:pPr>
            <a:endParaRPr lang="en-CA" sz="2200" spc="-150" dirty="0">
              <a:solidFill>
                <a:srgbClr val="000000"/>
              </a:solidFill>
            </a:endParaRPr>
          </a:p>
          <a:p>
            <a:pPr marL="277813" indent="-277813" algn="l">
              <a:lnSpc>
                <a:spcPts val="2500"/>
              </a:lnSpc>
              <a:buClr>
                <a:srgbClr val="009999"/>
              </a:buClr>
              <a:buFont typeface="+mj-lt"/>
              <a:buAutoNum type="arabicPeriod"/>
            </a:pPr>
            <a:r>
              <a:rPr lang="en-CA" sz="2200" spc="-150" dirty="0">
                <a:solidFill>
                  <a:srgbClr val="000000"/>
                </a:solidFill>
              </a:rPr>
              <a:t>Given this analysis, how effective is GDP as an overall indicator of progress and development? </a:t>
            </a:r>
            <a:endParaRPr lang="en-CA" sz="2200" spc="-150" dirty="0" smtClean="0">
              <a:solidFill>
                <a:srgbClr val="000000"/>
              </a:solidFill>
            </a:endParaRPr>
          </a:p>
          <a:p>
            <a:pPr marL="277813" indent="-277813" algn="l">
              <a:lnSpc>
                <a:spcPts val="500"/>
              </a:lnSpc>
              <a:buClr>
                <a:srgbClr val="009999"/>
              </a:buClr>
              <a:buFont typeface="+mj-lt"/>
              <a:buAutoNum type="arabicPeriod"/>
            </a:pPr>
            <a:endParaRPr lang="en-CA" sz="2200" spc="-150" dirty="0">
              <a:solidFill>
                <a:srgbClr val="000000"/>
              </a:solidFill>
            </a:endParaRPr>
          </a:p>
          <a:p>
            <a:pPr marL="277813" indent="-277813" algn="l">
              <a:lnSpc>
                <a:spcPts val="2500"/>
              </a:lnSpc>
              <a:buClr>
                <a:srgbClr val="009999"/>
              </a:buClr>
              <a:buFont typeface="+mj-lt"/>
              <a:buAutoNum type="arabicPeriod"/>
            </a:pPr>
            <a:r>
              <a:rPr lang="en-CA" sz="2200" spc="-150" dirty="0">
                <a:solidFill>
                  <a:srgbClr val="000000"/>
                </a:solidFill>
              </a:rPr>
              <a:t>Which indicator valued the objects you valued the most</a:t>
            </a:r>
            <a:r>
              <a:rPr lang="en-CA" sz="2200" spc="-150" dirty="0" smtClean="0">
                <a:solidFill>
                  <a:srgbClr val="000000"/>
                </a:solidFill>
              </a:rPr>
              <a:t>? </a:t>
            </a:r>
          </a:p>
          <a:p>
            <a:pPr marL="277813" indent="-277813" algn="l">
              <a:lnSpc>
                <a:spcPts val="500"/>
              </a:lnSpc>
              <a:buClr>
                <a:srgbClr val="009999"/>
              </a:buClr>
              <a:buFont typeface="+mj-lt"/>
              <a:buAutoNum type="arabicPeriod"/>
            </a:pPr>
            <a:endParaRPr lang="en-CA" sz="2200" spc="-150" dirty="0">
              <a:solidFill>
                <a:srgbClr val="000000"/>
              </a:solidFill>
            </a:endParaRPr>
          </a:p>
          <a:p>
            <a:pPr marL="277813" indent="-277813" algn="l">
              <a:lnSpc>
                <a:spcPts val="2500"/>
              </a:lnSpc>
              <a:buClr>
                <a:srgbClr val="009999"/>
              </a:buClr>
              <a:buFont typeface="+mj-lt"/>
              <a:buAutoNum type="arabicPeriod"/>
            </a:pPr>
            <a:r>
              <a:rPr lang="en-CA" sz="2200" spc="-150" dirty="0">
                <a:solidFill>
                  <a:srgbClr val="000000"/>
                </a:solidFill>
              </a:rPr>
              <a:t>Reflect on what the world be like if we evaluated using each </a:t>
            </a:r>
            <a:r>
              <a:rPr lang="en-CA" sz="2200" spc="-150" dirty="0" smtClean="0">
                <a:solidFill>
                  <a:srgbClr val="000000"/>
                </a:solidFill>
              </a:rPr>
              <a:t>indicator. Evaluate </a:t>
            </a:r>
            <a:r>
              <a:rPr lang="en-CA" sz="2200" spc="-150" dirty="0">
                <a:solidFill>
                  <a:srgbClr val="000000"/>
                </a:solidFill>
              </a:rPr>
              <a:t>the Pros and Cons of each indicator. </a:t>
            </a:r>
            <a:r>
              <a:rPr lang="en-CA" sz="2200" spc="-150" dirty="0" smtClean="0">
                <a:solidFill>
                  <a:srgbClr val="000000"/>
                </a:solidFill>
              </a:rPr>
              <a:t>Which </a:t>
            </a:r>
            <a:r>
              <a:rPr lang="en-CA" sz="2200" spc="-150" dirty="0">
                <a:solidFill>
                  <a:srgbClr val="000000"/>
                </a:solidFill>
              </a:rPr>
              <a:t>do you feel is most and least effective? Explain your choices</a:t>
            </a:r>
            <a:r>
              <a:rPr lang="en-CA" sz="2200" spc="-150" dirty="0" smtClean="0">
                <a:solidFill>
                  <a:srgbClr val="000000"/>
                </a:solidFill>
              </a:rPr>
              <a:t>.</a:t>
            </a:r>
          </a:p>
          <a:p>
            <a:pPr marL="277813" indent="-277813" algn="l">
              <a:lnSpc>
                <a:spcPts val="500"/>
              </a:lnSpc>
              <a:buClr>
                <a:srgbClr val="009999"/>
              </a:buClr>
              <a:buFont typeface="+mj-lt"/>
              <a:buAutoNum type="arabicPeriod"/>
            </a:pPr>
            <a:endParaRPr lang="en-CA" sz="2200" spc="-150" dirty="0">
              <a:solidFill>
                <a:srgbClr val="000000"/>
              </a:solidFill>
            </a:endParaRPr>
          </a:p>
          <a:p>
            <a:pPr marL="277813" indent="-277813" algn="l">
              <a:lnSpc>
                <a:spcPts val="2500"/>
              </a:lnSpc>
              <a:buClr>
                <a:srgbClr val="009999"/>
              </a:buClr>
              <a:buFont typeface="+mj-lt"/>
              <a:buAutoNum type="arabicPeriod"/>
            </a:pPr>
            <a:r>
              <a:rPr lang="en-CA" sz="2200" spc="-150" dirty="0">
                <a:solidFill>
                  <a:srgbClr val="000000"/>
                </a:solidFill>
              </a:rPr>
              <a:t>Why do you think the world is slow to adapt these indicators when evaluating development?</a:t>
            </a:r>
          </a:p>
          <a:p>
            <a:pPr algn="l">
              <a:lnSpc>
                <a:spcPts val="2500"/>
              </a:lnSpc>
              <a:buClr>
                <a:srgbClr val="009999"/>
              </a:buClr>
            </a:pPr>
            <a:endParaRPr lang="en-CA" sz="2200" spc="-150" dirty="0" smtClean="0">
              <a:solidFill>
                <a:srgbClr val="000000"/>
              </a:solidFill>
            </a:endParaRPr>
          </a:p>
          <a:p>
            <a:pPr algn="l">
              <a:lnSpc>
                <a:spcPts val="2500"/>
              </a:lnSpc>
              <a:buClr>
                <a:srgbClr val="009999"/>
              </a:buClr>
            </a:pPr>
            <a:endParaRPr lang="en-CA" sz="2200" spc="-150" dirty="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smtClean="0"/>
              <a:t>Questions for Reflection:</a:t>
            </a:r>
            <a:br>
              <a:rPr lang="en-CA" sz="3500" b="1" spc="-150" dirty="0" smtClean="0"/>
            </a:br>
            <a:r>
              <a:rPr lang="en-CA" sz="3500" b="1" spc="-150" dirty="0" smtClean="0"/>
              <a:t>Values, elements of wellbeing</a:t>
            </a:r>
            <a:endParaRPr lang="en-CA" sz="3500" b="1" spc="-150" dirty="0"/>
          </a:p>
        </p:txBody>
      </p:sp>
    </p:spTree>
    <p:extLst>
      <p:ext uri="{BB962C8B-B14F-4D97-AF65-F5344CB8AC3E}">
        <p14:creationId xmlns:p14="http://schemas.microsoft.com/office/powerpoint/2010/main" val="2875072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1093" y="1628800"/>
            <a:ext cx="7407291" cy="39604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ts val="2500"/>
              </a:lnSpc>
              <a:buClr>
                <a:srgbClr val="009999"/>
              </a:buClr>
              <a:buFont typeface="Arial" panose="020B0604020202020204" pitchFamily="34" charset="0"/>
              <a:buChar char="•"/>
            </a:pPr>
            <a:r>
              <a:rPr lang="en-CA" sz="1800" spc="-150" dirty="0">
                <a:solidFill>
                  <a:srgbClr val="000000"/>
                </a:solidFill>
              </a:rPr>
              <a:t>The total market value of all final goods and services produced in a country in a given year.</a:t>
            </a:r>
          </a:p>
          <a:p>
            <a:pPr marL="342900" indent="-342900" algn="l">
              <a:lnSpc>
                <a:spcPts val="2500"/>
              </a:lnSpc>
              <a:buClr>
                <a:srgbClr val="009999"/>
              </a:buClr>
              <a:buFont typeface="Arial" panose="020B0604020202020204" pitchFamily="34" charset="0"/>
              <a:buChar char="•"/>
            </a:pPr>
            <a:r>
              <a:rPr lang="en-CA" sz="1800" spc="-150" dirty="0">
                <a:solidFill>
                  <a:srgbClr val="000000"/>
                </a:solidFill>
              </a:rPr>
              <a:t>Equal to: </a:t>
            </a:r>
            <a:r>
              <a:rPr lang="en-CA" sz="1800" spc="-150" dirty="0" smtClean="0">
                <a:solidFill>
                  <a:srgbClr val="000000"/>
                </a:solidFill>
              </a:rPr>
              <a:t>total</a:t>
            </a:r>
            <a:r>
              <a:rPr lang="en-CA" sz="1800" spc="-150" dirty="0">
                <a:solidFill>
                  <a:srgbClr val="000000"/>
                </a:solidFill>
              </a:rPr>
              <a:t> consumer, investment and government spending, plus the value of exports, minus the value of imports. </a:t>
            </a:r>
          </a:p>
          <a:p>
            <a:pPr marL="342900" indent="-342900" algn="l">
              <a:lnSpc>
                <a:spcPts val="2500"/>
              </a:lnSpc>
              <a:buClr>
                <a:srgbClr val="009999"/>
              </a:buClr>
              <a:buFont typeface="Arial" panose="020B0604020202020204" pitchFamily="34" charset="0"/>
              <a:buChar char="•"/>
            </a:pPr>
            <a:r>
              <a:rPr lang="en-CA" sz="1800" spc="-150" dirty="0">
                <a:solidFill>
                  <a:srgbClr val="000000"/>
                </a:solidFill>
              </a:rPr>
              <a:t>Most typical measure of the development of a country</a:t>
            </a:r>
            <a:r>
              <a:rPr lang="en-CA" sz="1800" spc="-150" dirty="0" smtClean="0">
                <a:solidFill>
                  <a:srgbClr val="000000"/>
                </a:solidFill>
              </a:rPr>
              <a:t>.</a:t>
            </a:r>
          </a:p>
          <a:p>
            <a:pPr marL="342900" indent="-342900" algn="l">
              <a:lnSpc>
                <a:spcPts val="1500"/>
              </a:lnSpc>
              <a:buClr>
                <a:srgbClr val="009999"/>
              </a:buClr>
              <a:buFont typeface="Arial" panose="020B0604020202020204" pitchFamily="34" charset="0"/>
              <a:buChar char="•"/>
            </a:pPr>
            <a:endParaRPr lang="en-CA" sz="1800" spc="-150" dirty="0">
              <a:solidFill>
                <a:srgbClr val="000000"/>
              </a:solidFill>
            </a:endParaRPr>
          </a:p>
          <a:p>
            <a:pPr algn="l">
              <a:lnSpc>
                <a:spcPts val="2500"/>
              </a:lnSpc>
              <a:buClr>
                <a:srgbClr val="009999"/>
              </a:buClr>
            </a:pPr>
            <a:r>
              <a:rPr lang="en-CA" sz="1800" b="1" spc="-150" dirty="0">
                <a:solidFill>
                  <a:srgbClr val="000000"/>
                </a:solidFill>
              </a:rPr>
              <a:t>PPP</a:t>
            </a:r>
          </a:p>
          <a:p>
            <a:pPr marL="342900" indent="-342900" algn="l">
              <a:lnSpc>
                <a:spcPts val="2500"/>
              </a:lnSpc>
              <a:buClr>
                <a:srgbClr val="009999"/>
              </a:buClr>
              <a:buFont typeface="Arial" panose="020B0604020202020204" pitchFamily="34" charset="0"/>
              <a:buChar char="•"/>
            </a:pPr>
            <a:r>
              <a:rPr lang="en-CA" sz="1800" spc="-150" dirty="0">
                <a:solidFill>
                  <a:srgbClr val="000000"/>
                </a:solidFill>
              </a:rPr>
              <a:t>A theory which states that the exchange rate between one currency and another is in equilibrium when their domestic purchasing powers at that rate of exchange are equivalent.</a:t>
            </a:r>
          </a:p>
          <a:p>
            <a:pPr marL="342900" indent="-342900" algn="l">
              <a:lnSpc>
                <a:spcPts val="2500"/>
              </a:lnSpc>
              <a:buClr>
                <a:srgbClr val="009999"/>
              </a:buClr>
              <a:buFont typeface="Arial" panose="020B0604020202020204" pitchFamily="34" charset="0"/>
              <a:buChar char="•"/>
            </a:pPr>
            <a:r>
              <a:rPr lang="en-CA" sz="1800" spc="-150" dirty="0">
                <a:solidFill>
                  <a:srgbClr val="000000"/>
                </a:solidFill>
              </a:rPr>
              <a:t>In short, what this means is that a bundle of goods should cost the same in Canada and the United States once you take the exchange rate into account. </a:t>
            </a:r>
          </a:p>
          <a:p>
            <a:pPr marL="342900" indent="-342900" algn="l">
              <a:lnSpc>
                <a:spcPts val="2500"/>
              </a:lnSpc>
              <a:buClr>
                <a:srgbClr val="009999"/>
              </a:buClr>
              <a:buFont typeface="Arial" panose="020B0604020202020204" pitchFamily="34" charset="0"/>
              <a:buChar char="•"/>
            </a:pPr>
            <a:r>
              <a:rPr lang="en-CA" sz="1800" spc="-150" dirty="0">
                <a:solidFill>
                  <a:srgbClr val="000000"/>
                </a:solidFill>
              </a:rPr>
              <a:t>Common calculation used to balance global GDPs</a:t>
            </a:r>
          </a:p>
        </p:txBody>
      </p:sp>
      <p:sp>
        <p:nvSpPr>
          <p:cNvPr id="4" name="Title 1"/>
          <p:cNvSpPr txBox="1">
            <a:spLocks/>
          </p:cNvSpPr>
          <p:nvPr/>
        </p:nvSpPr>
        <p:spPr>
          <a:xfrm>
            <a:off x="611560" y="1196752"/>
            <a:ext cx="6624736"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Gross Domestic Product (GDP)</a:t>
            </a:r>
          </a:p>
        </p:txBody>
      </p:sp>
      <p:sp>
        <p:nvSpPr>
          <p:cNvPr id="5" name="Title 1"/>
          <p:cNvSpPr txBox="1">
            <a:spLocks/>
          </p:cNvSpPr>
          <p:nvPr/>
        </p:nvSpPr>
        <p:spPr>
          <a:xfrm>
            <a:off x="611560" y="5733256"/>
            <a:ext cx="7407291"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1800" spc="-150" dirty="0">
                <a:solidFill>
                  <a:srgbClr val="000000"/>
                </a:solidFill>
                <a:hlinkClick r:id="rId3"/>
              </a:rPr>
              <a:t>Video: Going Beyond GDP by European Commission</a:t>
            </a:r>
            <a:endParaRPr lang="en-CA" sz="1800" spc="-150" dirty="0">
              <a:solidFill>
                <a:srgbClr val="000000"/>
              </a:solidFill>
            </a:endParaRPr>
          </a:p>
        </p:txBody>
      </p:sp>
    </p:spTree>
    <p:extLst>
      <p:ext uri="{BB962C8B-B14F-4D97-AF65-F5344CB8AC3E}">
        <p14:creationId xmlns:p14="http://schemas.microsoft.com/office/powerpoint/2010/main" val="2025747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83939" y="2492896"/>
            <a:ext cx="3916054" cy="33843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2200" spc="-150" dirty="0">
                <a:solidFill>
                  <a:srgbClr val="000000"/>
                </a:solidFill>
              </a:rPr>
              <a:t>Some common considerations </a:t>
            </a:r>
          </a:p>
          <a:p>
            <a:pPr algn="l">
              <a:lnSpc>
                <a:spcPts val="2500"/>
              </a:lnSpc>
              <a:buClr>
                <a:srgbClr val="009999"/>
              </a:buClr>
            </a:pPr>
            <a:r>
              <a:rPr lang="en-CA" sz="2200" spc="-150" dirty="0">
                <a:solidFill>
                  <a:srgbClr val="000000"/>
                </a:solidFill>
              </a:rPr>
              <a:t>(none having economic value)</a:t>
            </a:r>
          </a:p>
          <a:p>
            <a:pPr marL="342900" indent="-163513" algn="l">
              <a:lnSpc>
                <a:spcPts val="2500"/>
              </a:lnSpc>
              <a:buClr>
                <a:srgbClr val="009999"/>
              </a:buClr>
              <a:buFont typeface="Arial" panose="020B0604020202020204" pitchFamily="34" charset="0"/>
              <a:buChar char="•"/>
            </a:pPr>
            <a:r>
              <a:rPr lang="en-CA" sz="2200" spc="-150" dirty="0">
                <a:solidFill>
                  <a:srgbClr val="000000"/>
                </a:solidFill>
              </a:rPr>
              <a:t>Health</a:t>
            </a:r>
          </a:p>
          <a:p>
            <a:pPr marL="342900" indent="-163513" algn="l">
              <a:lnSpc>
                <a:spcPts val="2500"/>
              </a:lnSpc>
              <a:buClr>
                <a:srgbClr val="009999"/>
              </a:buClr>
              <a:buFont typeface="Arial" panose="020B0604020202020204" pitchFamily="34" charset="0"/>
              <a:buChar char="•"/>
            </a:pPr>
            <a:r>
              <a:rPr lang="en-CA" sz="2200" spc="-150" dirty="0">
                <a:solidFill>
                  <a:srgbClr val="000000"/>
                </a:solidFill>
              </a:rPr>
              <a:t>Family</a:t>
            </a:r>
          </a:p>
          <a:p>
            <a:pPr marL="342900" indent="-163513" algn="l">
              <a:lnSpc>
                <a:spcPts val="2500"/>
              </a:lnSpc>
              <a:buClr>
                <a:srgbClr val="009999"/>
              </a:buClr>
              <a:buFont typeface="Arial" panose="020B0604020202020204" pitchFamily="34" charset="0"/>
              <a:buChar char="•"/>
            </a:pPr>
            <a:r>
              <a:rPr lang="en-CA" sz="2200" spc="-150" dirty="0">
                <a:solidFill>
                  <a:srgbClr val="000000"/>
                </a:solidFill>
              </a:rPr>
              <a:t>Security</a:t>
            </a:r>
          </a:p>
          <a:p>
            <a:pPr marL="342900" indent="-163513" algn="l">
              <a:lnSpc>
                <a:spcPts val="2500"/>
              </a:lnSpc>
              <a:buClr>
                <a:srgbClr val="009999"/>
              </a:buClr>
              <a:buFont typeface="Arial" panose="020B0604020202020204" pitchFamily="34" charset="0"/>
              <a:buChar char="•"/>
            </a:pPr>
            <a:r>
              <a:rPr lang="en-CA" sz="2200" spc="-150" dirty="0">
                <a:solidFill>
                  <a:srgbClr val="000000"/>
                </a:solidFill>
              </a:rPr>
              <a:t>Knowledge</a:t>
            </a:r>
          </a:p>
          <a:p>
            <a:pPr marL="342900" indent="-163513" algn="l">
              <a:lnSpc>
                <a:spcPts val="2500"/>
              </a:lnSpc>
              <a:buClr>
                <a:srgbClr val="009999"/>
              </a:buClr>
              <a:buFont typeface="Arial" panose="020B0604020202020204" pitchFamily="34" charset="0"/>
              <a:buChar char="•"/>
            </a:pPr>
            <a:r>
              <a:rPr lang="en-CA" sz="2200" spc="-150" dirty="0">
                <a:solidFill>
                  <a:srgbClr val="000000"/>
                </a:solidFill>
              </a:rPr>
              <a:t>Community</a:t>
            </a:r>
          </a:p>
          <a:p>
            <a:pPr marL="342900" indent="-163513" algn="l">
              <a:lnSpc>
                <a:spcPts val="2500"/>
              </a:lnSpc>
              <a:buClr>
                <a:srgbClr val="009999"/>
              </a:buClr>
              <a:buFont typeface="Arial" panose="020B0604020202020204" pitchFamily="34" charset="0"/>
              <a:buChar char="•"/>
            </a:pPr>
            <a:r>
              <a:rPr lang="en-CA" sz="2200" spc="-150" dirty="0">
                <a:solidFill>
                  <a:srgbClr val="000000"/>
                </a:solidFill>
              </a:rPr>
              <a:t>Freedom</a:t>
            </a:r>
          </a:p>
          <a:p>
            <a:pPr marL="342900" indent="-163513" algn="l">
              <a:lnSpc>
                <a:spcPts val="2500"/>
              </a:lnSpc>
              <a:buClr>
                <a:srgbClr val="009999"/>
              </a:buClr>
              <a:buFont typeface="Arial" panose="020B0604020202020204" pitchFamily="34" charset="0"/>
              <a:buChar char="•"/>
            </a:pPr>
            <a:r>
              <a:rPr lang="en-CA" sz="2200" spc="-150" dirty="0">
                <a:solidFill>
                  <a:srgbClr val="000000"/>
                </a:solidFill>
              </a:rPr>
              <a:t>Ecological integrity</a:t>
            </a:r>
          </a:p>
          <a:p>
            <a:pPr marL="342900" indent="-163513" algn="l">
              <a:lnSpc>
                <a:spcPts val="2500"/>
              </a:lnSpc>
              <a:buClr>
                <a:srgbClr val="009999"/>
              </a:buClr>
              <a:buFont typeface="Arial" panose="020B0604020202020204" pitchFamily="34" charset="0"/>
              <a:buChar char="•"/>
            </a:pPr>
            <a:r>
              <a:rPr lang="en-CA" sz="2200" spc="-150" dirty="0">
                <a:solidFill>
                  <a:srgbClr val="000000"/>
                </a:solidFill>
              </a:rPr>
              <a:t>Equity	</a:t>
            </a:r>
            <a:endParaRPr lang="en-CA" sz="2200" spc="-150" dirty="0" smtClean="0">
              <a:solidFill>
                <a:srgbClr val="000000"/>
              </a:solidFill>
            </a:endParaRPr>
          </a:p>
          <a:p>
            <a:pPr algn="l">
              <a:lnSpc>
                <a:spcPts val="2500"/>
              </a:lnSpc>
              <a:buClr>
                <a:srgbClr val="009999"/>
              </a:buClr>
            </a:pPr>
            <a:endParaRPr lang="en-CA" sz="2200" spc="-150" dirty="0">
              <a:solidFill>
                <a:srgbClr val="000000"/>
              </a:solidFill>
            </a:endParaRPr>
          </a:p>
          <a:p>
            <a:pPr marL="457200" indent="-457200" algn="l">
              <a:lnSpc>
                <a:spcPts val="1500"/>
              </a:lnSpc>
              <a:buClr>
                <a:srgbClr val="009999"/>
              </a:buClr>
              <a:buFont typeface="Arial" panose="020B0604020202020204" pitchFamily="34" charset="0"/>
              <a:buChar char="•"/>
            </a:pP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smtClean="0"/>
              <a:t>Questions for Reflection:</a:t>
            </a:r>
            <a:br>
              <a:rPr lang="en-CA" sz="3500" b="1" spc="-150" dirty="0" smtClean="0"/>
            </a:br>
            <a:r>
              <a:rPr lang="en-CA" sz="3500" b="1" spc="-150" dirty="0" smtClean="0"/>
              <a:t>Values, elements of wellbeing</a:t>
            </a:r>
            <a:endParaRPr lang="en-CA" sz="3500" b="1" spc="-150" dirty="0"/>
          </a:p>
        </p:txBody>
      </p:sp>
    </p:spTree>
    <p:extLst>
      <p:ext uri="{BB962C8B-B14F-4D97-AF65-F5344CB8AC3E}">
        <p14:creationId xmlns:p14="http://schemas.microsoft.com/office/powerpoint/2010/main" val="40788358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83939" y="1916832"/>
            <a:ext cx="5788262" cy="33843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buClr>
                <a:srgbClr val="009999"/>
              </a:buClr>
              <a:buFont typeface="+mj-lt"/>
              <a:buAutoNum type="arabicPeriod"/>
            </a:pPr>
            <a:r>
              <a:rPr lang="en-CA" sz="1200" spc="-150" dirty="0" err="1">
                <a:solidFill>
                  <a:srgbClr val="000000"/>
                </a:solidFill>
              </a:rPr>
              <a:t>UNSDSN</a:t>
            </a:r>
            <a:r>
              <a:rPr lang="en-CA" sz="1200" spc="-150" dirty="0">
                <a:solidFill>
                  <a:srgbClr val="000000"/>
                </a:solidFill>
              </a:rPr>
              <a:t> (2014) World Happiness Report 2013. United Nations. Retrieved on July 11, 2015 from http://</a:t>
            </a:r>
            <a:r>
              <a:rPr lang="en-CA" sz="1200" spc="-150" dirty="0" smtClean="0">
                <a:solidFill>
                  <a:srgbClr val="000000"/>
                </a:solidFill>
              </a:rPr>
              <a:t>unsdsn.org/wp-content/uploads/2014/02/WorldHappinessReport2013_online.pdf</a:t>
            </a:r>
          </a:p>
          <a:p>
            <a:pPr marL="228600" indent="-228600" algn="l">
              <a:buClr>
                <a:srgbClr val="009999"/>
              </a:buClr>
              <a:buFont typeface="+mj-lt"/>
              <a:buAutoNum type="arabicPeriod"/>
            </a:pPr>
            <a:endParaRPr lang="en-CA" sz="1200" spc="-150" dirty="0">
              <a:solidFill>
                <a:srgbClr val="000000"/>
              </a:solidFill>
            </a:endParaRPr>
          </a:p>
          <a:p>
            <a:pPr marL="228600" indent="-228600" algn="l">
              <a:buClr>
                <a:srgbClr val="009999"/>
              </a:buClr>
              <a:buFont typeface="+mj-lt"/>
              <a:buAutoNum type="arabicPeriod"/>
            </a:pPr>
            <a:r>
              <a:rPr lang="en-CA" sz="1200" spc="-150" dirty="0" err="1">
                <a:solidFill>
                  <a:srgbClr val="000000"/>
                </a:solidFill>
              </a:rPr>
              <a:t>HDRO</a:t>
            </a:r>
            <a:r>
              <a:rPr lang="en-CA" sz="1200" spc="-150" dirty="0">
                <a:solidFill>
                  <a:srgbClr val="000000"/>
                </a:solidFill>
              </a:rPr>
              <a:t> (2014). Human Development Report 2014 – Sustaining Human Progress: Reducing Vulnerabilities and Building Resilience. </a:t>
            </a:r>
            <a:r>
              <a:rPr lang="en-CA" sz="1200" spc="-150" dirty="0" err="1">
                <a:solidFill>
                  <a:srgbClr val="000000"/>
                </a:solidFill>
              </a:rPr>
              <a:t>HDRO</a:t>
            </a:r>
            <a:r>
              <a:rPr lang="en-CA" sz="1200" spc="-150" dirty="0">
                <a:solidFill>
                  <a:srgbClr val="000000"/>
                </a:solidFill>
              </a:rPr>
              <a:t> (Human Development Report Office), United Nations Development Programme. Retrieved 11 July 2015 from http://</a:t>
            </a:r>
            <a:r>
              <a:rPr lang="en-CA" sz="1200" spc="-150" dirty="0" smtClean="0">
                <a:solidFill>
                  <a:srgbClr val="000000"/>
                </a:solidFill>
              </a:rPr>
              <a:t>hdr.undp.org/en/content/table-1-human-development-index-and-its-components</a:t>
            </a:r>
          </a:p>
          <a:p>
            <a:pPr marL="228600" indent="-228600" algn="l">
              <a:buClr>
                <a:srgbClr val="009999"/>
              </a:buClr>
              <a:buFont typeface="+mj-lt"/>
              <a:buAutoNum type="arabicPeriod"/>
            </a:pPr>
            <a:endParaRPr lang="en-CA" sz="1200" spc="-150" dirty="0">
              <a:solidFill>
                <a:srgbClr val="000000"/>
              </a:solidFill>
            </a:endParaRPr>
          </a:p>
          <a:p>
            <a:pPr marL="228600" indent="-228600" algn="l">
              <a:buClr>
                <a:srgbClr val="009999"/>
              </a:buClr>
              <a:buFont typeface="+mj-lt"/>
              <a:buAutoNum type="arabicPeriod"/>
            </a:pPr>
            <a:r>
              <a:rPr lang="en-CA" sz="1200" spc="-150" dirty="0" err="1">
                <a:solidFill>
                  <a:srgbClr val="000000"/>
                </a:solidFill>
              </a:rPr>
              <a:t>Abdallah</a:t>
            </a:r>
            <a:r>
              <a:rPr lang="en-CA" sz="1200" spc="-150" dirty="0">
                <a:solidFill>
                  <a:srgbClr val="000000"/>
                </a:solidFill>
              </a:rPr>
              <a:t>, S., </a:t>
            </a:r>
            <a:r>
              <a:rPr lang="en-CA" sz="1200" spc="-150" dirty="0" err="1">
                <a:solidFill>
                  <a:srgbClr val="000000"/>
                </a:solidFill>
              </a:rPr>
              <a:t>Michaelson</a:t>
            </a:r>
            <a:r>
              <a:rPr lang="en-CA" sz="1200" spc="-150" dirty="0">
                <a:solidFill>
                  <a:srgbClr val="000000"/>
                </a:solidFill>
              </a:rPr>
              <a:t>, J.,  Shah, S., Stoll, L. and Marks, N (2012) The Happy Planet Index: 2012 Report. New Economics Foundation http://www.happyplanetindex.org</a:t>
            </a:r>
            <a:r>
              <a:rPr lang="en-CA" sz="1200" spc="-150" dirty="0" smtClean="0">
                <a:solidFill>
                  <a:srgbClr val="000000"/>
                </a:solidFill>
              </a:rPr>
              <a:t>/</a:t>
            </a:r>
          </a:p>
          <a:p>
            <a:pPr marL="228600" indent="-228600" algn="l">
              <a:buClr>
                <a:srgbClr val="009999"/>
              </a:buClr>
              <a:buFont typeface="+mj-lt"/>
              <a:buAutoNum type="arabicPeriod"/>
            </a:pPr>
            <a:endParaRPr lang="en-CA" sz="1200" spc="-150" dirty="0">
              <a:solidFill>
                <a:srgbClr val="000000"/>
              </a:solidFill>
            </a:endParaRPr>
          </a:p>
          <a:p>
            <a:pPr marL="228600" indent="-228600" algn="l">
              <a:buClr>
                <a:srgbClr val="009999"/>
              </a:buClr>
              <a:buFont typeface="+mj-lt"/>
              <a:buAutoNum type="arabicPeriod"/>
            </a:pPr>
            <a:r>
              <a:rPr lang="en-CA" sz="1200" spc="-150" dirty="0" err="1">
                <a:solidFill>
                  <a:srgbClr val="000000"/>
                </a:solidFill>
              </a:rPr>
              <a:t>Neumayer</a:t>
            </a:r>
            <a:r>
              <a:rPr lang="en-CA" sz="1200" spc="-150" dirty="0">
                <a:solidFill>
                  <a:srgbClr val="000000"/>
                </a:solidFill>
              </a:rPr>
              <a:t>, Eric (2004) Sustainability and well-being indicators. WIDER research papers, 2004/23. </a:t>
            </a:r>
            <a:r>
              <a:rPr lang="en-CA" sz="1200" spc="-150" dirty="0" err="1">
                <a:solidFill>
                  <a:srgbClr val="000000"/>
                </a:solidFill>
              </a:rPr>
              <a:t>UNU</a:t>
            </a:r>
            <a:r>
              <a:rPr lang="en-CA" sz="1200" spc="-150" dirty="0">
                <a:solidFill>
                  <a:srgbClr val="000000"/>
                </a:solidFill>
              </a:rPr>
              <a:t>-WIDER. ISBN 9789291906048. Retrieved on July 11, 2015 from </a:t>
            </a:r>
            <a:r>
              <a:rPr lang="en-CA" sz="1200" spc="-150" dirty="0" smtClean="0">
                <a:solidFill>
                  <a:srgbClr val="000000"/>
                </a:solidFill>
              </a:rPr>
              <a:t>http</a:t>
            </a:r>
            <a:r>
              <a:rPr lang="en-CA" sz="1200" spc="-150" dirty="0">
                <a:solidFill>
                  <a:srgbClr val="000000"/>
                </a:solidFill>
              </a:rPr>
              <a:t>://</a:t>
            </a:r>
            <a:r>
              <a:rPr lang="en-CA" sz="1200" spc="-150" dirty="0" smtClean="0">
                <a:solidFill>
                  <a:srgbClr val="000000"/>
                </a:solidFill>
              </a:rPr>
              <a:t>www.napawatersheds.org/files/managed/Document/3470/VandeKerk2008%20AComprehensiveIndex4ASustainableSocietyTheSSI.pdf</a:t>
            </a:r>
          </a:p>
          <a:p>
            <a:pPr marL="228600" indent="-228600" algn="l">
              <a:buClr>
                <a:srgbClr val="009999"/>
              </a:buClr>
              <a:buFont typeface="+mj-lt"/>
              <a:buAutoNum type="arabicPeriod"/>
            </a:pPr>
            <a:endParaRPr lang="en-CA" sz="1200" spc="-150" dirty="0">
              <a:solidFill>
                <a:srgbClr val="000000"/>
              </a:solidFill>
            </a:endParaRPr>
          </a:p>
          <a:p>
            <a:pPr marL="228600" indent="-228600" algn="l">
              <a:buClr>
                <a:srgbClr val="009999"/>
              </a:buClr>
              <a:buFont typeface="+mj-lt"/>
              <a:buAutoNum type="arabicPeriod"/>
            </a:pPr>
            <a:r>
              <a:rPr lang="en-CA" sz="1200" spc="-150" dirty="0">
                <a:solidFill>
                  <a:srgbClr val="000000"/>
                </a:solidFill>
              </a:rPr>
              <a:t>Porter, M., Stern, S. and Green, M.  (2014) SOCIAL PROGRESS INDEX 2015. </a:t>
            </a:r>
            <a:r>
              <a:rPr lang="en-CA" sz="1200" spc="-150" dirty="0" err="1">
                <a:solidFill>
                  <a:srgbClr val="000000"/>
                </a:solidFill>
              </a:rPr>
              <a:t>Socil</a:t>
            </a:r>
            <a:r>
              <a:rPr lang="en-CA" sz="1200" spc="-150" dirty="0">
                <a:solidFill>
                  <a:srgbClr val="000000"/>
                </a:solidFill>
              </a:rPr>
              <a:t> Progress Imperative. Retrieved July 11, 2015 from http://www.socialprogressimperative.org/data/spi</a:t>
            </a:r>
          </a:p>
          <a:p>
            <a:pPr marL="179387" algn="l">
              <a:buClr>
                <a:srgbClr val="009999"/>
              </a:buClr>
            </a:pPr>
            <a:r>
              <a:rPr lang="en-CA" sz="1200" spc="-150" dirty="0">
                <a:solidFill>
                  <a:srgbClr val="000000"/>
                </a:solidFill>
              </a:rPr>
              <a:t>	</a:t>
            </a:r>
            <a:endParaRPr lang="en-CA" sz="1200" spc="-150" dirty="0" smtClean="0">
              <a:solidFill>
                <a:srgbClr val="000000"/>
              </a:solidFill>
            </a:endParaRPr>
          </a:p>
          <a:p>
            <a:pPr algn="l">
              <a:buClr>
                <a:srgbClr val="009999"/>
              </a:buClr>
            </a:pPr>
            <a:endParaRPr lang="en-CA" sz="1200" spc="-150" dirty="0">
              <a:solidFill>
                <a:srgbClr val="000000"/>
              </a:solidFill>
            </a:endParaRPr>
          </a:p>
          <a:p>
            <a:pPr algn="l">
              <a:buClr>
                <a:srgbClr val="009999"/>
              </a:buClr>
            </a:pPr>
            <a:endParaRPr lang="en-CA" sz="1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References:</a:t>
            </a:r>
          </a:p>
        </p:txBody>
      </p:sp>
    </p:spTree>
    <p:extLst>
      <p:ext uri="{BB962C8B-B14F-4D97-AF65-F5344CB8AC3E}">
        <p14:creationId xmlns:p14="http://schemas.microsoft.com/office/powerpoint/2010/main" val="1147412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699792" cy="170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Shape 201"/>
          <p:cNvPicPr preferRelativeResize="0"/>
          <p:nvPr/>
        </p:nvPicPr>
        <p:blipFill rotWithShape="1">
          <a:blip r:embed="rId3">
            <a:alphaModFix/>
          </a:blip>
          <a:srcRect/>
          <a:stretch/>
        </p:blipFill>
        <p:spPr>
          <a:xfrm>
            <a:off x="464645" y="0"/>
            <a:ext cx="8283819" cy="6237312"/>
          </a:xfrm>
          <a:prstGeom prst="rect">
            <a:avLst/>
          </a:prstGeom>
          <a:noFill/>
          <a:ln>
            <a:noFill/>
          </a:ln>
        </p:spPr>
      </p:pic>
    </p:spTree>
    <p:extLst>
      <p:ext uri="{BB962C8B-B14F-4D97-AF65-F5344CB8AC3E}">
        <p14:creationId xmlns:p14="http://schemas.microsoft.com/office/powerpoint/2010/main" val="2937985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7848872" cy="25922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1800" spc="-150" dirty="0">
                <a:solidFill>
                  <a:srgbClr val="000000"/>
                </a:solidFill>
              </a:rPr>
              <a:t>"TOO MUCH AND TOO LONG, we seem to have surrendered community excellence and community values in the mere accumulation of material things. Our gross national product ... if we should judge America by that -counts air pollution and cigarette advertising, and ambulances to clear our highways of carnage. It counts special locks for our doors and the jails for those who break them. It counts the destruction of our redwoods and the loss of our natural wonder in chaotic sprawl. It counts napalm and the cost of a nuclear warhead, and armored cars for police who fight riots in our streets. It counts Whitman's rifle and Speck's knife, and the television programs which glorify violence in order to sell toys to our children. </a:t>
            </a:r>
            <a:endParaRPr lang="en-CA" sz="2200" spc="-150" dirty="0">
              <a:solidFill>
                <a:srgbClr val="000000"/>
              </a:solidFill>
            </a:endParaRP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What’s wrong with GDP?</a:t>
            </a:r>
          </a:p>
        </p:txBody>
      </p:sp>
    </p:spTree>
    <p:extLst>
      <p:ext uri="{BB962C8B-B14F-4D97-AF65-F5344CB8AC3E}">
        <p14:creationId xmlns:p14="http://schemas.microsoft.com/office/powerpoint/2010/main" val="1835370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700808"/>
            <a:ext cx="7848872" cy="25922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1800" spc="-150" dirty="0" smtClean="0">
                <a:solidFill>
                  <a:srgbClr val="000000"/>
                </a:solidFill>
              </a:rPr>
              <a:t>Yet </a:t>
            </a:r>
            <a:r>
              <a:rPr lang="en-CA" sz="1800" spc="-150" dirty="0">
                <a:solidFill>
                  <a:srgbClr val="000000"/>
                </a:solidFill>
              </a:rPr>
              <a:t>the gross national product does not allow for the health of our children, the quality of their education, or the joy of their play. It does not include the beauty of our poetry or the strength of our marriages; the intelligence of our public debate or the integrity of our public officials. It measures neither our wit nor our courage; neither our wisdom nor our learning; neither our compassion nor our devotion to our country· it measures everything, in short, except that which makes life worthwhile. And it tells us everything about America except why we are proud that we are Americans." </a:t>
            </a:r>
          </a:p>
          <a:p>
            <a:pPr algn="l">
              <a:lnSpc>
                <a:spcPts val="2500"/>
              </a:lnSpc>
              <a:buClr>
                <a:srgbClr val="009999"/>
              </a:buClr>
            </a:pPr>
            <a:r>
              <a:rPr lang="en-CA" sz="1800" spc="-150" dirty="0">
                <a:solidFill>
                  <a:srgbClr val="000000"/>
                </a:solidFill>
              </a:rPr>
              <a:t>Robert F. Kennedy Address, University of Kansas, Lawrence, Kansas, March 18, 1968</a:t>
            </a:r>
          </a:p>
          <a:p>
            <a:pPr algn="l">
              <a:lnSpc>
                <a:spcPts val="2500"/>
              </a:lnSpc>
              <a:buClr>
                <a:srgbClr val="009999"/>
              </a:buClr>
            </a:pPr>
            <a:endParaRPr lang="en-CA" sz="1800" spc="-150" dirty="0">
              <a:solidFill>
                <a:srgbClr val="000000"/>
              </a:solidFill>
            </a:endParaRPr>
          </a:p>
        </p:txBody>
      </p:sp>
      <p:sp>
        <p:nvSpPr>
          <p:cNvPr id="4" name="Title 1"/>
          <p:cNvSpPr txBox="1">
            <a:spLocks/>
          </p:cNvSpPr>
          <p:nvPr/>
        </p:nvSpPr>
        <p:spPr>
          <a:xfrm>
            <a:off x="583938" y="1268760"/>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What’s wrong with GDP?</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437112"/>
            <a:ext cx="2636600" cy="171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115616" y="5805264"/>
            <a:ext cx="2016224"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600" dirty="0" smtClean="0">
                <a:solidFill>
                  <a:srgbClr val="000000"/>
                </a:solidFill>
              </a:rPr>
              <a:t>Source: </a:t>
            </a:r>
            <a:r>
              <a:rPr lang="en-CA" sz="600" dirty="0" err="1" smtClean="0">
                <a:solidFill>
                  <a:srgbClr val="000000"/>
                </a:solidFill>
              </a:rPr>
              <a:t>llustration</a:t>
            </a:r>
            <a:r>
              <a:rPr lang="en-CA" sz="600" dirty="0" smtClean="0">
                <a:solidFill>
                  <a:srgbClr val="000000"/>
                </a:solidFill>
              </a:rPr>
              <a:t> </a:t>
            </a:r>
            <a:r>
              <a:rPr lang="en-CA" sz="600" dirty="0">
                <a:solidFill>
                  <a:srgbClr val="000000"/>
                </a:solidFill>
              </a:rPr>
              <a:t>by </a:t>
            </a:r>
            <a:r>
              <a:rPr lang="en-CA" sz="600" dirty="0" smtClean="0">
                <a:solidFill>
                  <a:srgbClr val="000000"/>
                </a:solidFill>
              </a:rPr>
              <a:t>Vincenzo Cardona </a:t>
            </a:r>
            <a:r>
              <a:rPr lang="en-CA" sz="600" dirty="0" err="1">
                <a:solidFill>
                  <a:srgbClr val="000000"/>
                </a:solidFill>
              </a:rPr>
              <a:t>Albini</a:t>
            </a:r>
            <a:endParaRPr lang="en-CA" sz="600" dirty="0">
              <a:solidFill>
                <a:srgbClr val="000000"/>
              </a:solidFill>
            </a:endParaRPr>
          </a:p>
          <a:p>
            <a:pPr algn="l">
              <a:lnSpc>
                <a:spcPts val="2500"/>
              </a:lnSpc>
              <a:buClr>
                <a:srgbClr val="009999"/>
              </a:buClr>
            </a:pPr>
            <a:endParaRPr lang="en-CA" sz="1800" spc="-150" dirty="0">
              <a:solidFill>
                <a:srgbClr val="000000"/>
              </a:solidFill>
            </a:endParaRPr>
          </a:p>
        </p:txBody>
      </p:sp>
    </p:spTree>
    <p:extLst>
      <p:ext uri="{BB962C8B-B14F-4D97-AF65-F5344CB8AC3E}">
        <p14:creationId xmlns:p14="http://schemas.microsoft.com/office/powerpoint/2010/main" val="380350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340768"/>
            <a:ext cx="364840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386356"/>
            <a:ext cx="4178044" cy="264512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899592" y="4437112"/>
            <a:ext cx="7848872" cy="13235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1800" spc="-150" dirty="0">
                <a:solidFill>
                  <a:srgbClr val="000000"/>
                </a:solidFill>
              </a:rPr>
              <a:t>According to market analysts in the USA, the 2010 Deepwater Horizon disaster-the largest oil spill in history-likely registered as a net gain in GDP. Is this improving society?</a:t>
            </a:r>
          </a:p>
          <a:p>
            <a:pPr algn="l">
              <a:lnSpc>
                <a:spcPts val="2500"/>
              </a:lnSpc>
              <a:buClr>
                <a:srgbClr val="009999"/>
              </a:buClr>
            </a:pPr>
            <a:endParaRPr lang="en-CA" sz="1800" spc="-150" dirty="0">
              <a:solidFill>
                <a:srgbClr val="000000"/>
              </a:solidFill>
            </a:endParaRPr>
          </a:p>
          <a:p>
            <a:pPr algn="l">
              <a:lnSpc>
                <a:spcPts val="2500"/>
              </a:lnSpc>
              <a:buClr>
                <a:srgbClr val="009999"/>
              </a:buClr>
            </a:pPr>
            <a:r>
              <a:rPr lang="en-CA" sz="900" spc="-150" dirty="0">
                <a:solidFill>
                  <a:srgbClr val="000000"/>
                </a:solidFill>
              </a:rPr>
              <a:t>Photo credit: https://latimesphoto.files.wordpress.com/2011/04/la-oil-spill-001.jpg</a:t>
            </a:r>
          </a:p>
          <a:p>
            <a:pPr algn="l">
              <a:lnSpc>
                <a:spcPts val="2500"/>
              </a:lnSpc>
              <a:buClr>
                <a:srgbClr val="009999"/>
              </a:buClr>
            </a:pPr>
            <a:endParaRPr lang="en-CA" sz="1800" spc="-150" dirty="0">
              <a:solidFill>
                <a:srgbClr val="000000"/>
              </a:solidFill>
            </a:endParaRPr>
          </a:p>
        </p:txBody>
      </p:sp>
    </p:spTree>
    <p:extLst>
      <p:ext uri="{BB962C8B-B14F-4D97-AF65-F5344CB8AC3E}">
        <p14:creationId xmlns:p14="http://schemas.microsoft.com/office/powerpoint/2010/main" val="1270491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8218" y="1916832"/>
            <a:ext cx="6474062" cy="25922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500"/>
              </a:lnSpc>
              <a:buClr>
                <a:srgbClr val="009999"/>
              </a:buClr>
            </a:pPr>
            <a:r>
              <a:rPr lang="en-CA" sz="2000" spc="-150" dirty="0">
                <a:solidFill>
                  <a:srgbClr val="000000"/>
                </a:solidFill>
              </a:rPr>
              <a:t>This PowerPoint will walk you through some of the alternate ways that development can be assessed. You will learn about</a:t>
            </a:r>
            <a:r>
              <a:rPr lang="en-CA" sz="2000" spc="-150" dirty="0" smtClean="0">
                <a:solidFill>
                  <a:srgbClr val="000000"/>
                </a:solidFill>
              </a:rPr>
              <a:t>:</a:t>
            </a:r>
          </a:p>
          <a:p>
            <a:pPr algn="l">
              <a:lnSpc>
                <a:spcPts val="1500"/>
              </a:lnSpc>
              <a:buClr>
                <a:srgbClr val="009999"/>
              </a:buClr>
            </a:pPr>
            <a:endParaRPr lang="en-CA" sz="2000" spc="-150" dirty="0">
              <a:solidFill>
                <a:srgbClr val="000000"/>
              </a:solidFill>
            </a:endParaRPr>
          </a:p>
          <a:p>
            <a:pPr marL="342900" indent="-342900" algn="l">
              <a:lnSpc>
                <a:spcPts val="2500"/>
              </a:lnSpc>
              <a:buClr>
                <a:srgbClr val="009999"/>
              </a:buClr>
              <a:buFont typeface="+mj-lt"/>
              <a:buAutoNum type="arabicPeriod"/>
            </a:pPr>
            <a:r>
              <a:rPr lang="en-CA" sz="2000" spc="-150" dirty="0">
                <a:solidFill>
                  <a:srgbClr val="000000"/>
                </a:solidFill>
              </a:rPr>
              <a:t>GPI – Genuine Progress Indicator</a:t>
            </a:r>
          </a:p>
          <a:p>
            <a:pPr marL="342900" indent="-342900" algn="l">
              <a:lnSpc>
                <a:spcPts val="2500"/>
              </a:lnSpc>
              <a:buClr>
                <a:srgbClr val="009999"/>
              </a:buClr>
              <a:buFont typeface="+mj-lt"/>
              <a:buAutoNum type="arabicPeriod"/>
            </a:pPr>
            <a:r>
              <a:rPr lang="en-CA" sz="2000" spc="-150" dirty="0">
                <a:solidFill>
                  <a:srgbClr val="000000"/>
                </a:solidFill>
              </a:rPr>
              <a:t>HDI – Human Development Index</a:t>
            </a:r>
          </a:p>
          <a:p>
            <a:pPr marL="342900" indent="-342900" algn="l">
              <a:lnSpc>
                <a:spcPts val="2500"/>
              </a:lnSpc>
              <a:buClr>
                <a:srgbClr val="009999"/>
              </a:buClr>
              <a:buFont typeface="+mj-lt"/>
              <a:buAutoNum type="arabicPeriod"/>
            </a:pPr>
            <a:r>
              <a:rPr lang="en-CA" sz="2000" spc="-150" dirty="0" err="1">
                <a:solidFill>
                  <a:srgbClr val="000000"/>
                </a:solidFill>
              </a:rPr>
              <a:t>GNH</a:t>
            </a:r>
            <a:r>
              <a:rPr lang="en-CA" sz="2000" spc="-150" dirty="0">
                <a:solidFill>
                  <a:srgbClr val="000000"/>
                </a:solidFill>
              </a:rPr>
              <a:t> – Gross National Happiness</a:t>
            </a:r>
          </a:p>
          <a:p>
            <a:pPr marL="342900" indent="-342900" algn="l">
              <a:lnSpc>
                <a:spcPts val="2500"/>
              </a:lnSpc>
              <a:buClr>
                <a:srgbClr val="009999"/>
              </a:buClr>
              <a:buFont typeface="+mj-lt"/>
              <a:buAutoNum type="arabicPeriod"/>
            </a:pPr>
            <a:r>
              <a:rPr lang="en-CA" sz="2000" spc="-150" dirty="0" err="1">
                <a:solidFill>
                  <a:srgbClr val="000000"/>
                </a:solidFill>
              </a:rPr>
              <a:t>HPI</a:t>
            </a:r>
            <a:r>
              <a:rPr lang="en-CA" sz="2000" spc="-150" dirty="0">
                <a:solidFill>
                  <a:srgbClr val="000000"/>
                </a:solidFill>
              </a:rPr>
              <a:t> – Happy Planet Index</a:t>
            </a:r>
          </a:p>
          <a:p>
            <a:pPr marL="342900" indent="-342900" algn="l">
              <a:lnSpc>
                <a:spcPts val="2500"/>
              </a:lnSpc>
              <a:buClr>
                <a:srgbClr val="009999"/>
              </a:buClr>
              <a:buFont typeface="+mj-lt"/>
              <a:buAutoNum type="arabicPeriod"/>
            </a:pPr>
            <a:r>
              <a:rPr lang="en-CA" sz="2000" spc="-150" dirty="0">
                <a:solidFill>
                  <a:srgbClr val="000000"/>
                </a:solidFill>
              </a:rPr>
              <a:t>SSI – Sustainable Society Index</a:t>
            </a:r>
          </a:p>
          <a:p>
            <a:pPr marL="342900" indent="-342900" algn="l">
              <a:lnSpc>
                <a:spcPts val="2500"/>
              </a:lnSpc>
              <a:buClr>
                <a:srgbClr val="009999"/>
              </a:buClr>
              <a:buFont typeface="+mj-lt"/>
              <a:buAutoNum type="arabicPeriod"/>
            </a:pPr>
            <a:r>
              <a:rPr lang="en-CA" sz="2000" spc="-150" dirty="0" err="1">
                <a:solidFill>
                  <a:srgbClr val="000000"/>
                </a:solidFill>
              </a:rPr>
              <a:t>SPI</a:t>
            </a:r>
            <a:r>
              <a:rPr lang="en-CA" sz="2000" spc="-150" dirty="0">
                <a:solidFill>
                  <a:srgbClr val="000000"/>
                </a:solidFill>
              </a:rPr>
              <a:t> – Social Progress Indicator</a:t>
            </a:r>
          </a:p>
          <a:p>
            <a:pPr algn="l">
              <a:lnSpc>
                <a:spcPts val="2500"/>
              </a:lnSpc>
              <a:buClr>
                <a:srgbClr val="009999"/>
              </a:buClr>
            </a:pPr>
            <a:endParaRPr lang="en-CA" sz="1800" spc="-150" dirty="0">
              <a:solidFill>
                <a:srgbClr val="000000"/>
              </a:solidFill>
            </a:endParaRPr>
          </a:p>
        </p:txBody>
      </p:sp>
      <p:sp>
        <p:nvSpPr>
          <p:cNvPr id="4" name="Title 1"/>
          <p:cNvSpPr txBox="1">
            <a:spLocks/>
          </p:cNvSpPr>
          <p:nvPr/>
        </p:nvSpPr>
        <p:spPr>
          <a:xfrm>
            <a:off x="618218" y="1484784"/>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Alternatives to GDP</a:t>
            </a:r>
          </a:p>
        </p:txBody>
      </p:sp>
    </p:spTree>
    <p:extLst>
      <p:ext uri="{BB962C8B-B14F-4D97-AF65-F5344CB8AC3E}">
        <p14:creationId xmlns:p14="http://schemas.microsoft.com/office/powerpoint/2010/main" val="1046008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ommon Threads">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btitle/title slide">
  <a:themeElements>
    <a:clrScheme name="Custom 6">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7F7F7F"/>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fo slide">
  <a:themeElements>
    <a:clrScheme name="Custom 5">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A6A2"/>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ommon Threads">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mon Threads">
      <a:majorFont>
        <a:latin typeface="Incised901 Lt BT"/>
        <a:ea typeface=""/>
        <a:cs typeface=""/>
      </a:majorFont>
      <a:minorFont>
        <a:latin typeface="Incised901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1067</TotalTime>
  <Words>2258</Words>
  <Application>Microsoft Office PowerPoint</Application>
  <PresentationFormat>On-screen Show (4:3)</PresentationFormat>
  <Paragraphs>317</Paragraphs>
  <Slides>41</Slides>
  <Notes>41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41</vt:i4>
      </vt:variant>
    </vt:vector>
  </HeadingPairs>
  <TitlesOfParts>
    <vt:vector size="50" baseType="lpstr">
      <vt:lpstr>Arial</vt:lpstr>
      <vt:lpstr>Calibri</vt:lpstr>
      <vt:lpstr>Helvetica Neue</vt:lpstr>
      <vt:lpstr>Incised901 Lt BT</vt:lpstr>
      <vt:lpstr>Wingdings</vt:lpstr>
      <vt:lpstr>Custom Design</vt:lpstr>
      <vt:lpstr>subtitle/title slide</vt:lpstr>
      <vt:lpstr>info slide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ferorek</dc:creator>
  <cp:lastModifiedBy>Ferorelli, Kristina</cp:lastModifiedBy>
  <cp:revision>102</cp:revision>
  <cp:lastPrinted>2016-01-29T15:22:52Z</cp:lastPrinted>
  <dcterms:created xsi:type="dcterms:W3CDTF">2015-05-19T15:54:27Z</dcterms:created>
  <dcterms:modified xsi:type="dcterms:W3CDTF">2016-12-22T18:56:21Z</dcterms:modified>
</cp:coreProperties>
</file>