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868" r:id="rId2"/>
  </p:sldMasterIdLst>
  <p:notesMasterIdLst>
    <p:notesMasterId r:id="rId13"/>
  </p:notesMasterIdLst>
  <p:handoutMasterIdLst>
    <p:handoutMasterId r:id="rId14"/>
  </p:handoutMasterIdLst>
  <p:sldIdLst>
    <p:sldId id="331" r:id="rId3"/>
    <p:sldId id="332" r:id="rId4"/>
    <p:sldId id="302" r:id="rId5"/>
    <p:sldId id="295" r:id="rId6"/>
    <p:sldId id="296" r:id="rId7"/>
    <p:sldId id="293" r:id="rId8"/>
    <p:sldId id="299" r:id="rId9"/>
    <p:sldId id="304" r:id="rId10"/>
    <p:sldId id="309" r:id="rId11"/>
    <p:sldId id="330" r:id="rId12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414" autoAdjust="0"/>
    <p:restoredTop sz="52326" autoAdjust="0"/>
  </p:normalViewPr>
  <p:slideViewPr>
    <p:cSldViewPr>
      <p:cViewPr varScale="1">
        <p:scale>
          <a:sx n="115" d="100"/>
          <a:sy n="115" d="100"/>
        </p:scale>
        <p:origin x="111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1" d="100"/>
          <a:sy n="51" d="100"/>
        </p:scale>
        <p:origin x="2668" y="24"/>
      </p:cViewPr>
      <p:guideLst>
        <p:guide orient="horz" pos="2933"/>
        <p:guide pos="221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1081C5-35A2-478E-B03F-8C3DCADC12DC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EC2687A-8886-4551-8435-BAA71E7756BD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 Supporting Members…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5B4D3A-A905-4DFD-B3C8-2950B6FEF929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98650" y="328613"/>
            <a:ext cx="3062288" cy="2297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62753" y="2822625"/>
            <a:ext cx="5900770" cy="6014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4753"/>
            <a:ext cx="3044719" cy="4659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OSSTF/FEESO Leadership 2012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4753"/>
            <a:ext cx="3044719" cy="4659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03D7E5-CC16-42B6-AD1A-0DEAE2DA7175}" type="slidenum">
              <a:rPr lang="en-CA" altLang="en-US"/>
              <a:pPr/>
              <a:t>‹#›</a:t>
            </a:fld>
            <a:endParaRPr lang="en-CA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524216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10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49196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2</a:t>
            </a:fld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1977963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CA" altLang="en-US" dirty="0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E50B21-DBA2-4B0E-9C43-47E8407567BC}" type="slidenum">
              <a:rPr lang="en-CA" altLang="en-US"/>
              <a:pPr eaLnBrk="1" hangingPunct="1"/>
              <a:t>3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764598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4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004852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5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209460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aseline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CA" alt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924E5A-32AF-49E8-B4B3-37500F9EA103}" type="slidenum">
              <a:rPr lang="en-CA" altLang="en-US"/>
              <a:pPr eaLnBrk="1" hangingPunct="1"/>
              <a:t>6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5383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924E5A-32AF-49E8-B4B3-37500F9EA103}" type="slidenum">
              <a:rPr lang="en-CA" altLang="en-US"/>
              <a:pPr eaLnBrk="1" hangingPunct="1"/>
              <a:t>7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466761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924E5A-32AF-49E8-B4B3-37500F9EA103}" type="slidenum">
              <a:rPr lang="en-CA" altLang="en-US"/>
              <a:pPr eaLnBrk="1" hangingPunct="1"/>
              <a:t>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356201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3D7E5-CC16-42B6-AD1A-0DEAE2DA7175}" type="slidenum">
              <a:rPr lang="en-CA" altLang="en-US" smtClean="0"/>
              <a:pPr/>
              <a:t>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795939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ES-blue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9FE0D-2404-4034-ABCD-99CD53C8DF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900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fld id="{06CF17A1-7E2B-46FD-AE29-2AECAE3B2377}" type="datetimeFigureOut">
              <a:rPr lang="en-US"/>
              <a:pPr>
                <a:defRPr/>
              </a:pPr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  <a:cs typeface="Arial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ITC Franklin Gothic Std Book" pitchFamily="34" charset="0"/>
              </a:defRPr>
            </a:lvl1pPr>
          </a:lstStyle>
          <a:p>
            <a:fld id="{51FBCD04-0097-4F9D-9A7C-02DEECE46C0F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9953027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25933-0840-4AB3-AF2E-C3913D63DE1D}" type="datetimeFigureOut">
              <a:rPr lang="en-CA"/>
              <a:pPr>
                <a:defRPr/>
              </a:pPr>
              <a:t>2018-12-03</a:t>
            </a:fld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28EB-504D-4A9C-9414-FD05F7C33A69}" type="slidenum">
              <a:rPr lang="en-CA" altLang="en-US"/>
              <a:pPr/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06945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92B94125-7C0F-40EA-B85C-A0FA3DF7FAB0}" type="datetime1">
              <a:rPr lang="en-US" smtClean="0"/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latin typeface="ITC Franklin Gothic Std Book" pitchFamily="34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ITC Franklin Gothic Std Book" pitchFamily="34" charset="0"/>
              </a:defRPr>
            </a:lvl1pPr>
          </a:lstStyle>
          <a:p>
            <a:pPr>
              <a:defRPr/>
            </a:pPr>
            <a:fld id="{B50FE8C0-C8FD-4BDF-9E2B-93A6B8B8DEC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2249483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7F15D-0794-4743-8A8C-0FF93A6412E9}" type="datetime1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92485-B36F-4FD0-94B7-3932D21B0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80507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CA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CA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5ED162-7B71-4CCD-B94A-6F618B669E7C}" type="datetimeFigureOut">
              <a:rPr lang="en-US"/>
              <a:pPr>
                <a:defRPr/>
              </a:pPr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CBA6E14-EC6D-4417-99F0-E04C18ED4D3E}" type="slidenum">
              <a:rPr lang="en-CA" altLang="en-US"/>
              <a:pPr/>
              <a:t>‹#›</a:t>
            </a:fld>
            <a:endParaRPr lang="en-CA" altLang="en-US"/>
          </a:p>
        </p:txBody>
      </p:sp>
      <p:pic>
        <p:nvPicPr>
          <p:cNvPr id="3079" name="Picture 6" descr="bottom-swoosh with logo and ta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4" r:id="rId2"/>
    <p:sldLayoutId id="2147483866" r:id="rId3"/>
  </p:sldLayoutIdLst>
  <p:transition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6D4D27-CE0D-4AA5-8AA7-82A94FE1C5DD}" type="datetime1">
              <a:rPr lang="en-US" smtClean="0"/>
              <a:t>12/3/2018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45048ED-6699-4F92-8365-8C821035B050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  <p:pic>
        <p:nvPicPr>
          <p:cNvPr id="1031" name="Picture 6" descr="bottom-swoosh with logo and tag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4400"/>
            <a:ext cx="9170988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658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</p:sldLayoutIdLst>
  <p:transition>
    <p:wipe/>
  </p:transition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ITC Franklin Gothic Std Boo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TC Franklin Gothic Std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ITC Franklin Gothic Std Book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4369568" y="764704"/>
            <a:ext cx="4598009" cy="301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4500"/>
              </a:lnSpc>
            </a:pPr>
            <a:r>
              <a:rPr lang="fr-FR" b="1" dirty="0">
                <a:latin typeface="Arial" pitchFamily="34" charset="0"/>
                <a:ea typeface="+mn-ea"/>
                <a:cs typeface="Arial" pitchFamily="34" charset="0"/>
              </a:rPr>
              <a:t>Gérer les comportements </a:t>
            </a:r>
            <a:r>
              <a:rPr lang="fr-FR" b="1" dirty="0" smtClean="0">
                <a:latin typeface="Arial" pitchFamily="34" charset="0"/>
                <a:ea typeface="+mn-ea"/>
                <a:cs typeface="Arial" pitchFamily="34" charset="0"/>
              </a:rPr>
              <a:t>difficiles dès </a:t>
            </a:r>
            <a:r>
              <a:rPr lang="fr-FR" b="1" dirty="0">
                <a:latin typeface="Arial" pitchFamily="34" charset="0"/>
                <a:ea typeface="+mn-ea"/>
                <a:cs typeface="Arial" pitchFamily="34" charset="0"/>
              </a:rPr>
              <a:t>la petite enfance</a:t>
            </a:r>
            <a:endParaRPr lang="en-CA" b="1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55977" y="3573016"/>
            <a:ext cx="4788024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en-US" sz="2500" dirty="0"/>
              <a:t>Ressource créée par la Fédération des enseignantes-enseignants des écoles secondaires de l’Ontario</a:t>
            </a:r>
            <a:br>
              <a:rPr lang="fr-FR" altLang="en-US" sz="2500" dirty="0"/>
            </a:br>
            <a:r>
              <a:rPr lang="fr-FR" altLang="en-US" sz="2500" dirty="0"/>
              <a:t>© 2018</a:t>
            </a:r>
          </a:p>
          <a:p>
            <a:pPr algn="ctr" eaLnBrk="1" hangingPunct="1"/>
            <a:endParaRPr lang="en-CA" alt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278858"/>
            <a:ext cx="4683609" cy="19292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339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115616" y="404664"/>
            <a:ext cx="3528392" cy="232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ITC Franklin Gothic Std Book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ITC Franklin Gothic Std Book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5 </a:t>
            </a:r>
            <a:b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Prochaines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étapes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950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339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3528392" cy="2464180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u="sng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FIN DE LA </a:t>
            </a:r>
            <a:br>
              <a:rPr lang="en-CA" sz="3200" b="1" u="sng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en-CA" sz="3200" b="1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5 </a:t>
            </a:r>
            <a:b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Prochaines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étapes</a:t>
            </a:r>
            <a:endParaRPr lang="en-CA" sz="3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39">
            <a:off x="1082509" y="1837942"/>
            <a:ext cx="7112302" cy="292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539">
            <a:off x="1082509" y="2053966"/>
            <a:ext cx="7112302" cy="29296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0"/>
            <a:ext cx="3456384" cy="2897415"/>
          </a:xfrm>
          <a:prstGeom prst="rect">
            <a:avLst/>
          </a:prstGeom>
          <a:solidFill>
            <a:srgbClr val="003399">
              <a:alpha val="6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3528392" cy="2320164"/>
          </a:xfrm>
        </p:spPr>
        <p:txBody>
          <a:bodyPr/>
          <a:lstStyle/>
          <a:p>
            <a:pPr algn="l">
              <a:lnSpc>
                <a:spcPts val="3000"/>
              </a:lnSpc>
            </a:pPr>
            <a: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Section 5 </a:t>
            </a:r>
            <a:br>
              <a:rPr lang="en-CA" sz="3200" b="1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Prochaines</a:t>
            </a:r>
            <a:r>
              <a:rPr lang="en-CA" sz="3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CA" sz="32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étapes</a:t>
            </a:r>
            <a:endParaRPr lang="en-CA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P5_ 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096" y="6019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031032" y="1052736"/>
            <a:ext cx="8229600" cy="1354137"/>
          </a:xfrm>
        </p:spPr>
        <p:txBody>
          <a:bodyPr/>
          <a:lstStyle/>
          <a:p>
            <a:pPr algn="l" eaLnBrk="1" hangingPunct="1"/>
            <a:r>
              <a:rPr lang="en-US" altLang="en-US" b="1" dirty="0" err="1">
                <a:solidFill>
                  <a:srgbClr val="003399">
                    <a:alpha val="65000"/>
                  </a:srgbClr>
                </a:solidFill>
              </a:rPr>
              <a:t>Prochaines</a:t>
            </a:r>
            <a:r>
              <a:rPr lang="en-US" altLang="en-US" b="1" dirty="0">
                <a:solidFill>
                  <a:srgbClr val="003399">
                    <a:alpha val="65000"/>
                  </a:srgbClr>
                </a:solidFill>
              </a:rPr>
              <a:t> </a:t>
            </a:r>
            <a:r>
              <a:rPr lang="en-US" altLang="en-US" b="1" dirty="0" err="1">
                <a:solidFill>
                  <a:srgbClr val="003399">
                    <a:alpha val="65000"/>
                  </a:srgbClr>
                </a:solidFill>
              </a:rPr>
              <a:t>étapes</a:t>
            </a:r>
            <a:endParaRPr lang="en-CA" altLang="en-US" b="1" dirty="0" smtClean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051720" y="2204864"/>
            <a:ext cx="8013700" cy="4238625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fr-FR" altLang="en-US" dirty="0"/>
              <a:t>Charge de travail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Progrès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Sécurité physique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Épuisement compassionnel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pic>
        <p:nvPicPr>
          <p:cNvPr id="2" name="PP5_ 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57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003399">
                    <a:alpha val="65000"/>
                  </a:srgbClr>
                </a:solidFill>
              </a:rPr>
              <a:t>Mesures</a:t>
            </a:r>
            <a:r>
              <a:rPr lang="en-US" b="1" dirty="0">
                <a:solidFill>
                  <a:srgbClr val="003399">
                    <a:alpha val="65000"/>
                  </a:srgbClr>
                </a:solidFill>
              </a:rPr>
              <a:t> à </a:t>
            </a:r>
            <a:r>
              <a:rPr lang="en-US" b="1" dirty="0" err="1">
                <a:solidFill>
                  <a:srgbClr val="003399">
                    <a:alpha val="65000"/>
                  </a:srgbClr>
                </a:solidFill>
              </a:rPr>
              <a:t>prendre</a:t>
            </a:r>
            <a:endParaRPr lang="en-CA" b="1" dirty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159024"/>
            <a:ext cx="6552728" cy="4525963"/>
          </a:xfrm>
        </p:spPr>
        <p:txBody>
          <a:bodyPr/>
          <a:lstStyle/>
          <a:p>
            <a:pPr eaLnBrk="1" hangingPunct="1">
              <a:spcBef>
                <a:spcPts val="0"/>
              </a:spcBef>
            </a:pPr>
            <a:r>
              <a:rPr lang="fr-FR" altLang="en-US" dirty="0"/>
              <a:t>Recueillir les données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Utiliser l’instrument de mesure du développement de la petite enfance (EDI)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Partager l’information </a:t>
            </a:r>
          </a:p>
          <a:p>
            <a:pPr eaLnBrk="1" hangingPunct="1">
              <a:spcBef>
                <a:spcPts val="0"/>
              </a:spcBef>
            </a:pPr>
            <a:r>
              <a:rPr lang="fr-FR" altLang="en-US" dirty="0"/>
              <a:t>EPE et enseignants réfèrent les élèves en éducation de l’enfance en difficulté</a:t>
            </a:r>
          </a:p>
          <a:p>
            <a:pPr eaLnBrk="1" hangingPunct="1"/>
            <a:endParaRPr lang="en-CA" dirty="0"/>
          </a:p>
          <a:p>
            <a:endParaRPr lang="en-CA" dirty="0"/>
          </a:p>
        </p:txBody>
      </p:sp>
      <p:pic>
        <p:nvPicPr>
          <p:cNvPr id="6" name="PP5_ 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4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8229600" cy="11430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003399">
                    <a:alpha val="65000"/>
                  </a:srgbClr>
                </a:solidFill>
              </a:rPr>
              <a:t>Mesures</a:t>
            </a:r>
            <a:r>
              <a:rPr lang="en-US" b="1" dirty="0">
                <a:solidFill>
                  <a:srgbClr val="003399">
                    <a:alpha val="65000"/>
                  </a:srgbClr>
                </a:solidFill>
              </a:rPr>
              <a:t> à </a:t>
            </a:r>
            <a:r>
              <a:rPr lang="en-US" b="1" dirty="0" err="1">
                <a:solidFill>
                  <a:srgbClr val="003399">
                    <a:alpha val="65000"/>
                  </a:srgbClr>
                </a:solidFill>
              </a:rPr>
              <a:t>prendre</a:t>
            </a:r>
            <a:endParaRPr lang="en-CA" b="1" dirty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149896"/>
            <a:ext cx="7128792" cy="4525963"/>
          </a:xfrm>
        </p:spPr>
        <p:txBody>
          <a:bodyPr/>
          <a:lstStyle/>
          <a:p>
            <a:pPr marL="0" indent="0">
              <a:buNone/>
            </a:pPr>
            <a:r>
              <a:rPr lang="en-CA" b="1" dirty="0" err="1"/>
              <a:t>Parler</a:t>
            </a:r>
            <a:r>
              <a:rPr lang="en-CA" b="1" dirty="0"/>
              <a:t> aux</a:t>
            </a:r>
          </a:p>
          <a:p>
            <a:r>
              <a:rPr lang="fr-FR" sz="2500" dirty="0" err="1"/>
              <a:t>AE</a:t>
            </a:r>
            <a:r>
              <a:rPr lang="fr-FR" sz="2500" dirty="0"/>
              <a:t>, </a:t>
            </a:r>
            <a:r>
              <a:rPr lang="fr-FR" sz="2500" dirty="0" err="1"/>
              <a:t>PSE</a:t>
            </a:r>
            <a:r>
              <a:rPr lang="fr-FR" sz="2500" dirty="0"/>
              <a:t>, </a:t>
            </a:r>
            <a:r>
              <a:rPr lang="fr-FR" sz="2500" dirty="0" err="1"/>
              <a:t>PPSE</a:t>
            </a:r>
            <a:r>
              <a:rPr lang="fr-FR" sz="2500" dirty="0"/>
              <a:t>, enseignants appui à l’élève, travailleurs auprès des enfants et des jeunes, enseignants soutien à l’apprentissage, enseignants ressource, préposés aux services de soutien à la personne</a:t>
            </a:r>
          </a:p>
          <a:p>
            <a:r>
              <a:rPr lang="fr-FR" sz="2500" dirty="0"/>
              <a:t>Votre superviseur immédiat concernant la formation</a:t>
            </a:r>
          </a:p>
          <a:p>
            <a:r>
              <a:rPr lang="fr-FR" sz="2500" dirty="0"/>
              <a:t>Votre bureau local d’OSSTF/FEESO</a:t>
            </a:r>
          </a:p>
        </p:txBody>
      </p:sp>
      <p:pic>
        <p:nvPicPr>
          <p:cNvPr id="5" name="PP5_ 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5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8229600" cy="1570037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rgbClr val="003399">
                    <a:alpha val="65000"/>
                  </a:srgbClr>
                </a:solidFill>
              </a:rPr>
              <a:t>Ressources à </a:t>
            </a:r>
            <a:r>
              <a:rPr lang="en-US" altLang="en-US" b="1" dirty="0" err="1">
                <a:solidFill>
                  <a:srgbClr val="003399">
                    <a:alpha val="65000"/>
                  </a:srgbClr>
                </a:solidFill>
              </a:rPr>
              <a:t>accéder</a:t>
            </a:r>
            <a:endParaRPr lang="en-CA" altLang="en-US" b="1" dirty="0" smtClean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547664" y="1398637"/>
            <a:ext cx="6131024" cy="406558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/>
              <a:t>Ateliers </a:t>
            </a:r>
            <a:r>
              <a:rPr lang="en-US" altLang="en-US" b="1" dirty="0" err="1"/>
              <a:t>d’OSSTF</a:t>
            </a:r>
            <a:r>
              <a:rPr lang="en-US" altLang="en-US" b="1" dirty="0"/>
              <a:t>/FEESO</a:t>
            </a:r>
          </a:p>
          <a:p>
            <a:pPr eaLnBrk="1" hangingPunct="1"/>
            <a:r>
              <a:rPr lang="fr-FR" altLang="en-US" dirty="0"/>
              <a:t>« L’équipe d’apprentissage de la petite enfance »</a:t>
            </a:r>
          </a:p>
          <a:p>
            <a:pPr eaLnBrk="1" hangingPunct="1"/>
            <a:r>
              <a:rPr lang="fr-FR" altLang="en-US" dirty="0"/>
              <a:t>« Travailler main dans la main »</a:t>
            </a:r>
          </a:p>
          <a:p>
            <a:pPr eaLnBrk="1" hangingPunct="1"/>
            <a:r>
              <a:rPr lang="fr-FR" altLang="en-US" dirty="0"/>
              <a:t>« Gestion de la salle de classe pour la petite enfance »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pic>
        <p:nvPicPr>
          <p:cNvPr id="3" name="PP5_ 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6402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539552" y="490811"/>
            <a:ext cx="8229600" cy="1570037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rgbClr val="003399">
                    <a:alpha val="65000"/>
                  </a:srgbClr>
                </a:solidFill>
              </a:rPr>
              <a:t>Ressources</a:t>
            </a:r>
            <a:endParaRPr lang="en-CA" altLang="en-US" b="1" dirty="0" smtClean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497363"/>
          </a:xfrm>
        </p:spPr>
        <p:txBody>
          <a:bodyPr/>
          <a:lstStyle/>
          <a:p>
            <a:r>
              <a:rPr lang="en-US" altLang="en-US" dirty="0" smtClean="0"/>
              <a:t>www.teachspeced.com</a:t>
            </a:r>
          </a:p>
          <a:p>
            <a:pPr eaLnBrk="1" hangingPunct="1"/>
            <a:r>
              <a:rPr lang="en-US" altLang="en-US" dirty="0"/>
              <a:t>www.college-ece.ca/fr/Public/Resources </a:t>
            </a:r>
            <a:r>
              <a:rPr lang="en-US" altLang="en-US" dirty="0" smtClean="0"/>
              <a:t> </a:t>
            </a:r>
          </a:p>
          <a:p>
            <a:pPr eaLnBrk="1" hangingPunct="1"/>
            <a:r>
              <a:rPr lang="en-US" altLang="en-US" dirty="0"/>
              <a:t>www.edugains.ca/newsite/Kindergarten/index.html </a:t>
            </a:r>
          </a:p>
          <a:p>
            <a:pPr marL="0" indent="0" eaLnBrk="1" hangingPunct="1">
              <a:buNone/>
            </a:pP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pic>
        <p:nvPicPr>
          <p:cNvPr id="3" name="PP5_ 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7055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662880" y="188640"/>
            <a:ext cx="8229600" cy="1570037"/>
          </a:xfrm>
        </p:spPr>
        <p:txBody>
          <a:bodyPr/>
          <a:lstStyle/>
          <a:p>
            <a:pPr algn="l" eaLnBrk="1" hangingPunct="1"/>
            <a:r>
              <a:rPr lang="en-US" altLang="en-US" b="1" dirty="0">
                <a:solidFill>
                  <a:srgbClr val="003399">
                    <a:alpha val="65000"/>
                  </a:srgbClr>
                </a:solidFill>
              </a:rPr>
              <a:t>Ressources</a:t>
            </a:r>
            <a:endParaRPr lang="en-CA" altLang="en-US" b="1" dirty="0" smtClean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724544" y="1398637"/>
            <a:ext cx="7787208" cy="4497363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fr-FR" dirty="0"/>
              <a:t>Violence au travail dans les conseils scolaires : Un guide de la loi</a:t>
            </a:r>
          </a:p>
          <a:p>
            <a:r>
              <a:rPr lang="en-CA" dirty="0"/>
              <a:t>www.ontario.ca/fr/document/violence-au-travail-dans-les-conseils-scolaires-un-guide-de-la-loi 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CA" altLang="en-US" dirty="0" smtClean="0"/>
          </a:p>
        </p:txBody>
      </p:sp>
      <p:pic>
        <p:nvPicPr>
          <p:cNvPr id="3" name="PP5_ 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5291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1153344"/>
            <a:ext cx="5688632" cy="1143000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003399">
                    <a:alpha val="65000"/>
                  </a:srgbClr>
                </a:solidFill>
              </a:rPr>
              <a:t>Merci</a:t>
            </a:r>
            <a:endParaRPr lang="en-CA" b="1" dirty="0">
              <a:solidFill>
                <a:srgbClr val="003399">
                  <a:alpha val="6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628800"/>
            <a:ext cx="6480720" cy="4525963"/>
          </a:xfrm>
        </p:spPr>
        <p:txBody>
          <a:bodyPr/>
          <a:lstStyle/>
          <a:p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Pour laisser des commentaires </a:t>
            </a:r>
            <a:endParaRPr lang="fr-FR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fr-FR" dirty="0" smtClean="0">
                <a:solidFill>
                  <a:schemeClr val="tx2">
                    <a:lumMod val="50000"/>
                  </a:schemeClr>
                </a:solidFill>
              </a:rPr>
              <a:t>ou 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des réactions, visitez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www.osstf.on.ca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pour communiquer avec votre syndicat.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pic>
        <p:nvPicPr>
          <p:cNvPr id="5" name="PP5_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4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OSSTF</Template>
  <TotalTime>2339</TotalTime>
  <Words>172</Words>
  <Application>Microsoft Office PowerPoint</Application>
  <PresentationFormat>On-screen Show (4:3)</PresentationFormat>
  <Paragraphs>66</Paragraphs>
  <Slides>10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ITC Franklin Gothic Std Book</vt:lpstr>
      <vt:lpstr>3_Custom Design</vt:lpstr>
      <vt:lpstr>2_Custom Design</vt:lpstr>
      <vt:lpstr>PowerPoint Presentation</vt:lpstr>
      <vt:lpstr>Section 5  Prochaines étapes</vt:lpstr>
      <vt:lpstr>Prochaines étapes</vt:lpstr>
      <vt:lpstr>Mesures à prendre</vt:lpstr>
      <vt:lpstr>Mesures à prendre</vt:lpstr>
      <vt:lpstr>Ressources à accéder</vt:lpstr>
      <vt:lpstr>Ressources</vt:lpstr>
      <vt:lpstr>Ressources</vt:lpstr>
      <vt:lpstr>Merci</vt:lpstr>
      <vt:lpstr>FIN DE LA   Section 5  Prochaines étapes</vt:lpstr>
    </vt:vector>
  </TitlesOfParts>
  <Company>OSSTF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Ideas and Tools for Assisting Members:</dc:title>
  <dc:creator>renfrec</dc:creator>
  <cp:lastModifiedBy>Ferorelli, Kristina</cp:lastModifiedBy>
  <cp:revision>379</cp:revision>
  <cp:lastPrinted>2018-04-06T15:10:45Z</cp:lastPrinted>
  <dcterms:created xsi:type="dcterms:W3CDTF">2012-07-09T14:46:26Z</dcterms:created>
  <dcterms:modified xsi:type="dcterms:W3CDTF">2018-12-03T19:18:27Z</dcterms:modified>
</cp:coreProperties>
</file>