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9"/>
  </p:notesMasterIdLst>
  <p:handoutMasterIdLst>
    <p:handoutMasterId r:id="rId10"/>
  </p:handoutMasterIdLst>
  <p:sldIdLst>
    <p:sldId id="328" r:id="rId3"/>
    <p:sldId id="307" r:id="rId4"/>
    <p:sldId id="263" r:id="rId5"/>
    <p:sldId id="272" r:id="rId6"/>
    <p:sldId id="308" r:id="rId7"/>
    <p:sldId id="329" r:id="rId8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32288" autoAdjust="0"/>
    <p:restoredTop sz="52326" autoAdjust="0"/>
  </p:normalViewPr>
  <p:slideViewPr>
    <p:cSldViewPr>
      <p:cViewPr varScale="1">
        <p:scale>
          <a:sx n="115" d="100"/>
          <a:sy n="115" d="100"/>
        </p:scale>
        <p:origin x="11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822" y="96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2018-12-10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2018-12-10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1365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«Quand on en sait plus, on peut faire mieux. Les occasions de perfectionnement professionnel peuvent lier vos connaissances à la protection.</a:t>
            </a:r>
          </a:p>
          <a:p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nombreuses possibilités s’offrent aux éducateurs pour protéger les élèves, les collègues et eux-mêmes. »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4079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« Les différents conseils scolaires/employeurs mettent à la disposition des employés diverses formations sur les programmes d’intervention en matière de comportement et possèdent différentes politiques quant au moment et au type de formations offertes.</a:t>
            </a:r>
          </a:p>
          <a:p>
            <a:pPr lvl="0">
              <a:defRPr/>
            </a:pP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Quand nous veillons à ce que nos enfants les plus vulnérables aient l’appui spécialisé du personnel de soutien en éducation hautement qualifié, nous contribuons à assurer le bien-être de chaque enfant en salle de classe.</a:t>
            </a:r>
          </a:p>
          <a:p>
            <a:pPr lvl="0">
              <a:defRPr/>
            </a:pP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Plusieurs de ces programmes offrent une accréditation qui doit être actualisée régulièrement.</a:t>
            </a:r>
          </a:p>
          <a:p>
            <a:pPr lvl="0">
              <a:defRPr/>
            </a:pP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Consultez votre superviseur pour connaître ce qui est disponible et si vous avez des préoccupations, communiquez avec votre bureau local d’OSSTF/FEESO pour obtenir des précisions. »</a:t>
            </a:r>
          </a:p>
          <a:p>
            <a:endParaRPr lang="en-CA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924E5A-32AF-49E8-B4B3-37500F9EA103}" type="slidenum">
              <a:rPr lang="en-CA" altLang="en-US"/>
              <a:pPr eaLnBrk="1" hangingPunct="1"/>
              <a:t>3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altLang="en-US" dirty="0">
                <a:latin typeface="Arial" panose="020B0604020202020204" pitchFamily="34" charset="0"/>
                <a:cs typeface="Arial" panose="020B0604020202020204" pitchFamily="34" charset="0"/>
              </a:rPr>
              <a:t>« Une équipe de la petite enfance gagnante, c’est tout simplement ça, une équipe.</a:t>
            </a:r>
          </a:p>
          <a:p>
            <a:pPr eaLnBrk="1" hangingPunct="1">
              <a:spcBef>
                <a:spcPct val="0"/>
              </a:spcBef>
            </a:pPr>
            <a:endParaRPr lang="fr-CA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CA" altLang="en-US" dirty="0">
                <a:latin typeface="Arial" panose="020B0604020202020204" pitchFamily="34" charset="0"/>
                <a:cs typeface="Arial" panose="020B0604020202020204" pitchFamily="34" charset="0"/>
              </a:rPr>
              <a:t>Comme avec n’importe quel programme dans une école efficace, on a besoin de toute l’équipe pédagogique : le personnel de conciergerie, de bureau/commis, la technologie de l’information, les professionnels de soutien aux élèves, les éducateurs de la petite enfance, les aides à l’enseignement, le personnel enseignant et les administrateurs jouent un rôle de premier plan dans la création du meilleur milieu possible pour les éducateurs et les apprenants.</a:t>
            </a:r>
          </a:p>
          <a:p>
            <a:pPr eaLnBrk="1" hangingPunct="1">
              <a:spcBef>
                <a:spcPct val="0"/>
              </a:spcBef>
            </a:pPr>
            <a:endParaRPr lang="fr-CA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CA" altLang="en-US" dirty="0">
                <a:latin typeface="Arial" panose="020B0604020202020204" pitchFamily="34" charset="0"/>
                <a:cs typeface="Arial" panose="020B0604020202020204" pitchFamily="34" charset="0"/>
              </a:rPr>
              <a:t>En tant que professionnels, nous devons établir des contacts avec nos collègues et nous entraider; travailler ensemble et nous entraider tout en nous tenant mutuellement responsables des responsabilités associées à nos affectations respectives. »</a:t>
            </a:r>
          </a:p>
          <a:p>
            <a:pPr eaLnBrk="1" hangingPunct="1">
              <a:spcBef>
                <a:spcPct val="0"/>
              </a:spcBef>
            </a:pPr>
            <a:endParaRPr lang="en-US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A73DAF-86C2-46ED-B880-AD9076E08C1F}" type="slidenum">
              <a:rPr lang="en-CA" altLang="en-US"/>
              <a:pPr eaLnBrk="1" hangingPunct="1"/>
              <a:t>4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5</a:t>
            </a:fld>
            <a:endParaRPr lang="en-CA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« Qu’avez-vous appris jusqu’à présent dans cette ressource qui changerait la manière dont vous avez agi ou réagi pendant un incident antérieur?</a:t>
            </a:r>
          </a:p>
          <a:p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Prenez le temps de réfléchir ou de discuter de ce qui a changé pour vous; avez-vous appris quelque chose qui a corrigé les renseignements que vous pensiez être vrais. Avez-vous acquis de nouvelles connaissances ou êtes-vous désormais conscients de plus d’options? »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9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5956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12/10/2018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2018-12-10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12/10/2018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12/10/2018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12/10/2018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80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4 </a:t>
            </a:r>
            <a:r>
              <a:rPr lang="fr-FR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que la connaissance est la protection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369568" y="764704"/>
            <a:ext cx="4598009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Gérer les comportements </a:t>
            </a:r>
            <a:r>
              <a:rPr lang="fr-FR" b="1" dirty="0" smtClean="0">
                <a:latin typeface="Arial" pitchFamily="34" charset="0"/>
                <a:ea typeface="+mn-ea"/>
                <a:cs typeface="Arial" pitchFamily="34" charset="0"/>
              </a:rPr>
              <a:t>difficiles dès </a:t>
            </a: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la petite enfance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55977" y="3573016"/>
            <a:ext cx="47880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z="2500" dirty="0"/>
              <a:t>Ressource créée par la Fédération des enseignantes-enseignants des écoles secondaires de l’Ontario</a:t>
            </a:r>
            <a:br>
              <a:rPr lang="fr-FR" altLang="en-US" sz="2500" dirty="0"/>
            </a:br>
            <a:r>
              <a:rPr lang="fr-FR" altLang="en-US" sz="2500" dirty="0"/>
              <a:t>© 2018</a:t>
            </a:r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278858"/>
            <a:ext cx="4683609" cy="19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683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80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4 </a:t>
            </a:r>
            <a:r>
              <a:rPr lang="fr-FR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que la connaissance est la protection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  <p:pic>
        <p:nvPicPr>
          <p:cNvPr id="2" name="PP4_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97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040450" y="1268760"/>
            <a:ext cx="6984776" cy="832554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600" b="1" dirty="0" err="1"/>
              <a:t>Programmes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offerts</a:t>
            </a:r>
            <a:endParaRPr lang="en-US" altLang="en-US" sz="2600" b="1" dirty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BMST</a:t>
            </a:r>
            <a:endParaRPr lang="en-CA" sz="2600" dirty="0"/>
          </a:p>
          <a:p>
            <a:pPr>
              <a:spcBef>
                <a:spcPts val="0"/>
              </a:spcBef>
            </a:pPr>
            <a:endParaRPr lang="en-CA" sz="2600" dirty="0" smtClean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CTRI</a:t>
            </a:r>
            <a:endParaRPr lang="en-CA" sz="2600" dirty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NVCI</a:t>
            </a:r>
            <a:endParaRPr lang="en-CA" sz="2600" dirty="0"/>
          </a:p>
          <a:p>
            <a:pPr>
              <a:spcBef>
                <a:spcPts val="0"/>
              </a:spcBef>
            </a:pPr>
            <a:endParaRPr lang="en-CA" sz="2600" dirty="0" smtClean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SMT</a:t>
            </a:r>
            <a:endParaRPr lang="en-CA" sz="2600" dirty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UMAB</a:t>
            </a:r>
            <a:endParaRPr lang="en-CA" sz="2600" dirty="0"/>
          </a:p>
          <a:p>
            <a:pPr>
              <a:spcBef>
                <a:spcPts val="0"/>
              </a:spcBef>
            </a:pPr>
            <a:endParaRPr lang="en-CA" sz="2600" dirty="0" smtClean="0"/>
          </a:p>
          <a:p>
            <a:pPr>
              <a:spcBef>
                <a:spcPts val="0"/>
              </a:spcBef>
            </a:pPr>
            <a:r>
              <a:rPr lang="en-CA" sz="2600" dirty="0" smtClean="0"/>
              <a:t>CPI</a:t>
            </a:r>
            <a:endParaRPr lang="en-CA" altLang="en-US" sz="28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71600" y="188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ts val="3500"/>
              </a:lnSpc>
            </a:pPr>
            <a:r>
              <a:rPr lang="en-US" altLang="en-US" sz="3600" b="1" dirty="0" smtClean="0">
                <a:solidFill>
                  <a:srgbClr val="008000">
                    <a:alpha val="65000"/>
                  </a:srgbClr>
                </a:solidFill>
              </a:rPr>
              <a:t>Formation/</a:t>
            </a:r>
            <a:r>
              <a:rPr lang="en-US" altLang="en-US" sz="3600" b="1" dirty="0" err="1" smtClean="0">
                <a:solidFill>
                  <a:srgbClr val="008000">
                    <a:alpha val="65000"/>
                  </a:srgbClr>
                </a:solidFill>
              </a:rPr>
              <a:t>Perfectionnement</a:t>
            </a:r>
            <a:r>
              <a:rPr lang="en-US" altLang="en-US" sz="3600" b="1" dirty="0" smtClean="0">
                <a:solidFill>
                  <a:srgbClr val="008000">
                    <a:alpha val="65000"/>
                  </a:srgbClr>
                </a:solidFill>
              </a:rPr>
              <a:t> </a:t>
            </a:r>
            <a:r>
              <a:rPr lang="en-US" altLang="en-US" sz="3600" b="1" dirty="0" err="1">
                <a:solidFill>
                  <a:srgbClr val="008000">
                    <a:alpha val="65000"/>
                  </a:srgbClr>
                </a:solidFill>
              </a:rPr>
              <a:t>professionnel</a:t>
            </a:r>
            <a:endParaRPr lang="en-CA" altLang="en-US" sz="3600" b="1" dirty="0" smtClean="0">
              <a:solidFill>
                <a:srgbClr val="008000">
                  <a:alpha val="65000"/>
                </a:srgb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03647" y="1268759"/>
            <a:ext cx="7017145" cy="39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2600" dirty="0" smtClean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CA" sz="2600" dirty="0" smtClean="0"/>
              <a:t>         — </a:t>
            </a:r>
            <a:r>
              <a:rPr lang="fr-FR" sz="2600" dirty="0" smtClean="0"/>
              <a:t>Formation </a:t>
            </a:r>
            <a:r>
              <a:rPr lang="fr-FR" sz="2600" dirty="0"/>
              <a:t>sur les systèmes de gestion du comportement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/>
              <a:t>      </a:t>
            </a:r>
            <a:r>
              <a:rPr lang="en-CA" sz="2600" dirty="0" smtClean="0"/>
              <a:t> — </a:t>
            </a:r>
            <a:r>
              <a:rPr lang="en-CA" sz="2600" i="1" dirty="0" smtClean="0"/>
              <a:t>Crisis </a:t>
            </a:r>
            <a:r>
              <a:rPr lang="en-CA" sz="2600" i="1" dirty="0"/>
              <a:t>and Trauma Resource Institute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 smtClean="0"/>
              <a:t>        — </a:t>
            </a:r>
            <a:r>
              <a:rPr lang="fr-FR" sz="2600" dirty="0" smtClean="0"/>
              <a:t>Techniques </a:t>
            </a:r>
            <a:r>
              <a:rPr lang="fr-FR" sz="2600" dirty="0"/>
              <a:t>d’intervention non violente </a:t>
            </a:r>
            <a:r>
              <a:rPr lang="fr-FR" sz="2600" dirty="0" smtClean="0"/>
              <a:t>en </a:t>
            </a:r>
            <a:r>
              <a:rPr lang="fr-FR" sz="2600" dirty="0"/>
              <a:t>cas de crise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 smtClean="0"/>
              <a:t>       — </a:t>
            </a:r>
            <a:r>
              <a:rPr lang="fr-FR" sz="2600" dirty="0" smtClean="0"/>
              <a:t>Formation </a:t>
            </a:r>
            <a:r>
              <a:rPr lang="fr-FR" sz="2600" dirty="0"/>
              <a:t>sur la gestion sécuritaire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 smtClean="0"/>
              <a:t>          — </a:t>
            </a:r>
            <a:r>
              <a:rPr lang="fr-FR" sz="2600" dirty="0" smtClean="0"/>
              <a:t>Comprendre </a:t>
            </a:r>
            <a:r>
              <a:rPr lang="fr-FR" sz="2600" dirty="0"/>
              <a:t>et gérer les comportements violents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 smtClean="0"/>
              <a:t>     — </a:t>
            </a:r>
            <a:r>
              <a:rPr lang="en-CA" sz="2600" i="1" dirty="0" smtClean="0"/>
              <a:t>Crisis Prevention Institute</a:t>
            </a: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endParaRPr lang="en-CA" altLang="en-US" sz="2800" dirty="0" smtClean="0"/>
          </a:p>
        </p:txBody>
      </p:sp>
      <p:pic>
        <p:nvPicPr>
          <p:cNvPr id="3" name="PP4_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907704" y="134076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rgbClr val="008000">
                    <a:alpha val="65000"/>
                  </a:srgbClr>
                </a:solidFill>
              </a:rPr>
              <a:t>Travail </a:t>
            </a:r>
            <a:r>
              <a:rPr lang="en-US" altLang="en-US" b="1" dirty="0" err="1">
                <a:solidFill>
                  <a:srgbClr val="008000">
                    <a:alpha val="65000"/>
                  </a:srgbClr>
                </a:solidFill>
              </a:rPr>
              <a:t>d’équipe</a:t>
            </a:r>
            <a:endParaRPr lang="en-CA" altLang="en-US" b="1" dirty="0" smtClean="0">
              <a:solidFill>
                <a:srgbClr val="008000">
                  <a:alpha val="65000"/>
                </a:srgbClr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907704" y="2276401"/>
            <a:ext cx="7696200" cy="367982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fr-FR" altLang="en-US" dirty="0"/>
              <a:t>EPE, enseignants, </a:t>
            </a:r>
            <a:r>
              <a:rPr lang="fr-FR" altLang="en-US" dirty="0" err="1"/>
              <a:t>AE</a:t>
            </a:r>
            <a:endParaRPr lang="fr-FR" altLang="en-US" dirty="0"/>
          </a:p>
          <a:p>
            <a:pPr eaLnBrk="1" hangingPunct="1">
              <a:spcBef>
                <a:spcPts val="0"/>
              </a:spcBef>
            </a:pPr>
            <a:r>
              <a:rPr lang="fr-FR" altLang="en-US" dirty="0" smtClean="0"/>
              <a:t>Équipe-école </a:t>
            </a:r>
            <a:r>
              <a:rPr lang="fr-FR" altLang="en-US" dirty="0"/>
              <a:t>élargie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 smtClean="0"/>
              <a:t>Responsabilités</a:t>
            </a:r>
            <a:endParaRPr lang="fr-FR" altLang="en-US" dirty="0"/>
          </a:p>
        </p:txBody>
      </p:sp>
      <p:pic>
        <p:nvPicPr>
          <p:cNvPr id="3" name="PP4_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008000">
                    <a:alpha val="65000"/>
                  </a:srgbClr>
                </a:solidFill>
              </a:rPr>
              <a:t>Réflexion</a:t>
            </a:r>
            <a:endParaRPr lang="en-CA" b="1" dirty="0">
              <a:solidFill>
                <a:srgbClr val="008000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727671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Évaluez</a:t>
            </a:r>
            <a:r>
              <a:rPr lang="en-US" b="1" dirty="0"/>
              <a:t> </a:t>
            </a:r>
            <a:r>
              <a:rPr lang="en-US" b="1" dirty="0" err="1"/>
              <a:t>votre</a:t>
            </a:r>
            <a:r>
              <a:rPr lang="en-US" b="1" dirty="0"/>
              <a:t> </a:t>
            </a:r>
            <a:r>
              <a:rPr lang="en-US" b="1" dirty="0" err="1"/>
              <a:t>apprentissage</a:t>
            </a:r>
            <a:r>
              <a:rPr lang="en-US" b="1" dirty="0"/>
              <a:t> </a:t>
            </a:r>
          </a:p>
          <a:p>
            <a:pPr>
              <a:spcBef>
                <a:spcPts val="0"/>
              </a:spcBef>
            </a:pPr>
            <a:r>
              <a:rPr lang="fr-FR" dirty="0"/>
              <a:t>Correction de l’information	</a:t>
            </a:r>
          </a:p>
          <a:p>
            <a:pPr>
              <a:spcBef>
                <a:spcPts val="0"/>
              </a:spcBef>
            </a:pPr>
            <a:r>
              <a:rPr lang="fr-FR" dirty="0"/>
              <a:t>Accroissement des connaissances</a:t>
            </a:r>
          </a:p>
          <a:p>
            <a:pPr>
              <a:spcBef>
                <a:spcPts val="0"/>
              </a:spcBef>
            </a:pPr>
            <a:r>
              <a:rPr lang="fr-FR" dirty="0"/>
              <a:t>Connaissance des options	</a:t>
            </a:r>
            <a:r>
              <a:rPr lang="en-US" dirty="0" smtClean="0"/>
              <a:t>	</a:t>
            </a:r>
            <a:endParaRPr lang="en-CA" dirty="0"/>
          </a:p>
        </p:txBody>
      </p:sp>
      <p:pic>
        <p:nvPicPr>
          <p:cNvPr id="5" name="PP4_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081" y="5987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80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3528392" cy="273630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FIN DE LA</a:t>
            </a:r>
            <a:br>
              <a:rPr lang="en-CA" sz="3200" b="1" u="sng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</a:t>
            </a: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4 </a:t>
            </a:r>
            <a:r>
              <a:rPr lang="fr-FR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que la connaissance est la protection</a:t>
            </a:r>
          </a:p>
        </p:txBody>
      </p:sp>
    </p:spTree>
    <p:extLst>
      <p:ext uri="{BB962C8B-B14F-4D97-AF65-F5344CB8AC3E}">
        <p14:creationId xmlns:p14="http://schemas.microsoft.com/office/powerpoint/2010/main" val="40544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2339</TotalTime>
  <Words>165</Words>
  <Application>Microsoft Office PowerPoint</Application>
  <PresentationFormat>On-screen Show (4:3)</PresentationFormat>
  <Paragraphs>56</Paragraphs>
  <Slides>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ITC Franklin Gothic Std Book</vt:lpstr>
      <vt:lpstr>3_Custom Design</vt:lpstr>
      <vt:lpstr>2_Custom Design</vt:lpstr>
      <vt:lpstr>Section 4 Comprendre que la connaissance est la protection</vt:lpstr>
      <vt:lpstr>Section 4 Comprendre que la connaissance est la protection</vt:lpstr>
      <vt:lpstr>PowerPoint Presentation</vt:lpstr>
      <vt:lpstr>Travail d’équipe</vt:lpstr>
      <vt:lpstr>Réflexion</vt:lpstr>
      <vt:lpstr>FIN DE LA  Section 4 Comprendre que la connaissance est la protection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385</cp:revision>
  <cp:lastPrinted>2018-04-06T15:10:45Z</cp:lastPrinted>
  <dcterms:created xsi:type="dcterms:W3CDTF">2012-07-09T14:46:26Z</dcterms:created>
  <dcterms:modified xsi:type="dcterms:W3CDTF">2018-12-10T14:03:53Z</dcterms:modified>
</cp:coreProperties>
</file>